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8" r:id="rId3"/>
    <p:sldId id="257" r:id="rId4"/>
    <p:sldId id="258" r:id="rId5"/>
    <p:sldId id="267" r:id="rId6"/>
    <p:sldId id="269" r:id="rId7"/>
    <p:sldId id="259" r:id="rId8"/>
    <p:sldId id="270" r:id="rId9"/>
    <p:sldId id="260" r:id="rId10"/>
    <p:sldId id="271" r:id="rId11"/>
    <p:sldId id="261" r:id="rId12"/>
    <p:sldId id="272" r:id="rId13"/>
    <p:sldId id="273" r:id="rId14"/>
    <p:sldId id="275" r:id="rId15"/>
    <p:sldId id="274" r:id="rId16"/>
    <p:sldId id="262" r:id="rId17"/>
    <p:sldId id="276" r:id="rId18"/>
    <p:sldId id="277" r:id="rId19"/>
    <p:sldId id="278" r:id="rId20"/>
    <p:sldId id="279" r:id="rId21"/>
    <p:sldId id="280" r:id="rId22"/>
    <p:sldId id="281" r:id="rId23"/>
    <p:sldId id="282" r:id="rId24"/>
    <p:sldId id="263" r:id="rId25"/>
    <p:sldId id="283" r:id="rId26"/>
    <p:sldId id="264" r:id="rId27"/>
    <p:sldId id="296" r:id="rId28"/>
    <p:sldId id="265" r:id="rId29"/>
    <p:sldId id="285" r:id="rId30"/>
    <p:sldId id="286" r:id="rId31"/>
    <p:sldId id="287" r:id="rId32"/>
    <p:sldId id="284" r:id="rId33"/>
    <p:sldId id="288" r:id="rId34"/>
    <p:sldId id="266" r:id="rId35"/>
    <p:sldId id="294" r:id="rId36"/>
    <p:sldId id="306" r:id="rId37"/>
    <p:sldId id="295" r:id="rId38"/>
    <p:sldId id="301" r:id="rId39"/>
    <p:sldId id="302" r:id="rId40"/>
    <p:sldId id="303" r:id="rId41"/>
    <p:sldId id="304" r:id="rId42"/>
    <p:sldId id="305" r:id="rId43"/>
    <p:sldId id="297" r:id="rId44"/>
    <p:sldId id="289" r:id="rId45"/>
    <p:sldId id="298" r:id="rId46"/>
    <p:sldId id="299" r:id="rId47"/>
    <p:sldId id="300" r:id="rId48"/>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3C2FFA5D-87B4-456A-9821-1D502468CF0F}" styleName="テーマ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0" d="100"/>
          <a:sy n="80" d="100"/>
        </p:scale>
        <p:origin x="-256"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006412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2531031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55637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691657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104843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514804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440318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189058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2424281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4245360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7AE82C2-60FE-0145-B2BA-9139DE498621}" type="datetimeFigureOut">
              <a:rPr kumimoji="1" lang="ja-JP" altLang="en-US" smtClean="0"/>
              <a:t>14/10/12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815646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AE82C2-60FE-0145-B2BA-9139DE498621}" type="datetimeFigureOut">
              <a:rPr kumimoji="1" lang="ja-JP" altLang="en-US" smtClean="0"/>
              <a:t>14/10/12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4D7F3E-D9C1-7549-88BC-ED3CBCB8DCCD}" type="slidenum">
              <a:rPr kumimoji="1" lang="ja-JP" altLang="en-US" smtClean="0"/>
              <a:t>‹#›</a:t>
            </a:fld>
            <a:endParaRPr kumimoji="1" lang="ja-JP" altLang="en-US"/>
          </a:p>
        </p:txBody>
      </p:sp>
    </p:spTree>
    <p:extLst>
      <p:ext uri="{BB962C8B-B14F-4D97-AF65-F5344CB8AC3E}">
        <p14:creationId xmlns:p14="http://schemas.microsoft.com/office/powerpoint/2010/main" val="3935206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6347" y="2202017"/>
            <a:ext cx="8774045" cy="1537917"/>
          </a:xfrm>
        </p:spPr>
        <p:txBody>
          <a:bodyPr>
            <a:noAutofit/>
          </a:bodyPr>
          <a:lstStyle/>
          <a:p>
            <a:r>
              <a:rPr lang="ja-JP" altLang="en-US" sz="3000" dirty="0"/>
              <a:t>東北大屋上観測データ処理用スクリプト集 </a:t>
            </a:r>
            <a:r>
              <a:rPr lang="en-US" altLang="ja-JP" sz="3000" dirty="0"/>
              <a:t>TOKRED </a:t>
            </a:r>
            <a:r>
              <a:rPr lang="en-US" altLang="ja-JP" sz="3000" dirty="0" smtClean="0"/>
              <a:t/>
            </a:r>
            <a:br>
              <a:rPr lang="en-US" altLang="ja-JP" sz="3000" dirty="0" smtClean="0"/>
            </a:br>
            <a:r>
              <a:rPr lang="ja-JP" altLang="en-US" sz="3000" dirty="0" smtClean="0"/>
              <a:t>使用</a:t>
            </a:r>
            <a:r>
              <a:rPr lang="ja-JP" altLang="en-US" sz="3000" dirty="0"/>
              <a:t>マニュアル </a:t>
            </a:r>
            <a:endParaRPr kumimoji="1" lang="ja-JP" altLang="en-US" sz="3000" dirty="0"/>
          </a:p>
        </p:txBody>
      </p:sp>
      <p:sp>
        <p:nvSpPr>
          <p:cNvPr id="3" name="サブタイトル 2"/>
          <p:cNvSpPr>
            <a:spLocks noGrp="1"/>
          </p:cNvSpPr>
          <p:nvPr>
            <p:ph type="subTitle" idx="1"/>
          </p:nvPr>
        </p:nvSpPr>
        <p:spPr>
          <a:xfrm>
            <a:off x="1371600" y="4613748"/>
            <a:ext cx="6400800" cy="1362723"/>
          </a:xfrm>
        </p:spPr>
        <p:txBody>
          <a:bodyPr>
            <a:normAutofit/>
          </a:bodyPr>
          <a:lstStyle/>
          <a:p>
            <a:r>
              <a:rPr lang="ja-JP" altLang="en-US" sz="2400" dirty="0" smtClean="0">
                <a:solidFill>
                  <a:schemeClr val="tx1"/>
                </a:solidFill>
              </a:rPr>
              <a:t>作成：馬渡健</a:t>
            </a:r>
            <a:endParaRPr lang="en-US" altLang="ja-JP" sz="2400" dirty="0" smtClean="0">
              <a:solidFill>
                <a:schemeClr val="tx1"/>
              </a:solidFill>
            </a:endParaRPr>
          </a:p>
          <a:p>
            <a:r>
              <a:rPr lang="en-US" altLang="ja-JP" sz="2400" dirty="0" err="1" smtClean="0">
                <a:solidFill>
                  <a:schemeClr val="tx1"/>
                </a:solidFill>
              </a:rPr>
              <a:t>mawatari@astr.tohoku.ac.jp</a:t>
            </a:r>
            <a:endParaRPr lang="en-US" altLang="ja-JP" sz="2400" dirty="0" smtClean="0">
              <a:solidFill>
                <a:schemeClr val="tx1"/>
              </a:solidFill>
            </a:endParaRPr>
          </a:p>
          <a:p>
            <a:r>
              <a:rPr kumimoji="1" lang="ja-JP" altLang="en-US" sz="2400" dirty="0" smtClean="0">
                <a:solidFill>
                  <a:schemeClr val="tx1"/>
                </a:solidFill>
              </a:rPr>
              <a:t>改訂：</a:t>
            </a:r>
            <a:r>
              <a:rPr kumimoji="1" lang="en-US" altLang="ja-JP" sz="2400" dirty="0" smtClean="0">
                <a:solidFill>
                  <a:schemeClr val="tx1"/>
                </a:solidFill>
              </a:rPr>
              <a:t>2014</a:t>
            </a:r>
            <a:r>
              <a:rPr kumimoji="1" lang="ja-JP" altLang="en-US" sz="2400" dirty="0" smtClean="0">
                <a:solidFill>
                  <a:schemeClr val="tx1"/>
                </a:solidFill>
              </a:rPr>
              <a:t>年</a:t>
            </a:r>
            <a:r>
              <a:rPr lang="en-US" altLang="ja-JP" sz="2400" dirty="0" smtClean="0">
                <a:solidFill>
                  <a:schemeClr val="tx1"/>
                </a:solidFill>
              </a:rPr>
              <a:t>10</a:t>
            </a:r>
            <a:r>
              <a:rPr lang="ja-JP" altLang="en-US" sz="2400" dirty="0" smtClean="0">
                <a:solidFill>
                  <a:schemeClr val="tx1"/>
                </a:solidFill>
              </a:rPr>
              <a:t>月</a:t>
            </a:r>
            <a:endParaRPr kumimoji="1" lang="ja-JP" altLang="en-US" sz="2400" dirty="0">
              <a:solidFill>
                <a:schemeClr val="tx1"/>
              </a:solidFill>
            </a:endParaRPr>
          </a:p>
        </p:txBody>
      </p:sp>
    </p:spTree>
    <p:extLst>
      <p:ext uri="{BB962C8B-B14F-4D97-AF65-F5344CB8AC3E}">
        <p14:creationId xmlns:p14="http://schemas.microsoft.com/office/powerpoint/2010/main" val="184103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75635" y="1071880"/>
            <a:ext cx="8468323" cy="5569121"/>
          </a:xfrm>
        </p:spPr>
        <p:txBody>
          <a:bodyPr>
            <a:normAutofit/>
          </a:bodyPr>
          <a:lstStyle/>
          <a:p>
            <a:pPr marL="0" indent="0">
              <a:buNone/>
            </a:pPr>
            <a:r>
              <a:rPr lang="en-US" altLang="ja-JP" sz="2000" dirty="0" err="1"/>
              <a:t>Iraf</a:t>
            </a:r>
            <a:r>
              <a:rPr lang="en-US" altLang="ja-JP" sz="2000" dirty="0"/>
              <a:t> </a:t>
            </a:r>
            <a:r>
              <a:rPr lang="ja-JP" altLang="en-US" sz="2000" dirty="0"/>
              <a:t>上で </a:t>
            </a:r>
            <a:r>
              <a:rPr lang="en-US" altLang="ja-JP" sz="2000" dirty="0" err="1"/>
              <a:t>mkflat.cl</a:t>
            </a:r>
            <a:r>
              <a:rPr lang="en-US" altLang="ja-JP" sz="2000" dirty="0"/>
              <a:t> </a:t>
            </a:r>
            <a:r>
              <a:rPr lang="ja-JP" altLang="en-US" sz="2000" dirty="0"/>
              <a:t>を</a:t>
            </a:r>
            <a:r>
              <a:rPr lang="ja-JP" altLang="en-US" sz="2000" dirty="0" smtClean="0"/>
              <a:t>実行</a:t>
            </a:r>
            <a:endParaRPr lang="en-US" altLang="ja-JP" sz="2000" dirty="0"/>
          </a:p>
          <a:p>
            <a:pPr marL="0" indent="0">
              <a:buNone/>
            </a:pPr>
            <a:r>
              <a:rPr lang="ja-JP" altLang="en-US" sz="2000" dirty="0">
                <a:solidFill>
                  <a:srgbClr val="FF0000"/>
                </a:solidFill>
              </a:rPr>
              <a:t> </a:t>
            </a:r>
            <a:r>
              <a:rPr lang="en-US" altLang="ja-JP" sz="2000" i="1" dirty="0" err="1">
                <a:solidFill>
                  <a:srgbClr val="FF0000"/>
                </a:solidFill>
              </a:rPr>
              <a:t>ecl</a:t>
            </a:r>
            <a:r>
              <a:rPr lang="en-US" altLang="ja-JP" sz="2000" i="1" dirty="0">
                <a:solidFill>
                  <a:srgbClr val="FF0000"/>
                </a:solidFill>
              </a:rPr>
              <a:t>&gt; cl&lt; </a:t>
            </a:r>
            <a:r>
              <a:rPr lang="en-US" altLang="ja-JP" sz="2000" i="1" dirty="0" err="1">
                <a:solidFill>
                  <a:srgbClr val="FF0000"/>
                </a:solidFill>
              </a:rPr>
              <a:t>mkflat.cl</a:t>
            </a:r>
            <a:r>
              <a:rPr lang="en-US" altLang="ja-JP" sz="2000" i="1" dirty="0">
                <a:solidFill>
                  <a:srgbClr val="FF0000"/>
                </a:solidFill>
              </a:rPr>
              <a:t> </a:t>
            </a:r>
            <a:endParaRPr lang="en-US" altLang="ja-JP" sz="2000" dirty="0">
              <a:solidFill>
                <a:srgbClr val="FF0000"/>
              </a:solidFill>
            </a:endParaRPr>
          </a:p>
          <a:p>
            <a:pPr marL="0" indent="0">
              <a:buNone/>
            </a:pPr>
            <a:endParaRPr lang="ja-JP" altLang="en-US" sz="2000" dirty="0" smtClean="0">
              <a:solidFill>
                <a:srgbClr val="FF0000"/>
              </a:solidFill>
            </a:endParaRPr>
          </a:p>
          <a:p>
            <a:pPr marL="0" indent="0">
              <a:buNone/>
            </a:pPr>
            <a:endParaRPr kumimoji="1" lang="ja-JP" altLang="en-US" sz="2000" dirty="0"/>
          </a:p>
        </p:txBody>
      </p:sp>
      <p:sp>
        <p:nvSpPr>
          <p:cNvPr id="8" name="テキスト ボックス 7"/>
          <p:cNvSpPr txBox="1"/>
          <p:nvPr/>
        </p:nvSpPr>
        <p:spPr>
          <a:xfrm>
            <a:off x="6744449" y="2359166"/>
            <a:ext cx="2159566" cy="369332"/>
          </a:xfrm>
          <a:prstGeom prst="rect">
            <a:avLst/>
          </a:prstGeom>
          <a:noFill/>
        </p:spPr>
        <p:txBody>
          <a:bodyPr wrap="none" rtlCol="0">
            <a:spAutoFit/>
          </a:bodyPr>
          <a:lstStyle/>
          <a:p>
            <a:r>
              <a:rPr lang="ja-JP" altLang="en-US" dirty="0" smtClean="0"/>
              <a:t>スカイフラット生画像</a:t>
            </a:r>
            <a:endParaRPr kumimoji="1" lang="ja-JP" altLang="en-US" dirty="0"/>
          </a:p>
        </p:txBody>
      </p:sp>
      <p:sp>
        <p:nvSpPr>
          <p:cNvPr id="9" name="テキスト ボックス 8"/>
          <p:cNvSpPr txBox="1"/>
          <p:nvPr/>
        </p:nvSpPr>
        <p:spPr>
          <a:xfrm>
            <a:off x="419101" y="2463803"/>
            <a:ext cx="2819400" cy="4339650"/>
          </a:xfrm>
          <a:prstGeom prst="rect">
            <a:avLst/>
          </a:prstGeom>
          <a:noFill/>
        </p:spPr>
        <p:txBody>
          <a:bodyPr wrap="square" rtlCol="0">
            <a:spAutoFit/>
          </a:bodyPr>
          <a:lstStyle/>
          <a:p>
            <a:pPr marL="285750" indent="-285750">
              <a:buFont typeface="Arial"/>
              <a:buChar char="•"/>
            </a:pPr>
            <a:r>
              <a:rPr kumimoji="1" lang="ja-JP" altLang="en-US" sz="2400" b="1" u="sng" dirty="0" smtClean="0"/>
              <a:t>結果</a:t>
            </a:r>
            <a:endParaRPr kumimoji="1" lang="en-US" altLang="ja-JP" sz="2400" b="1" u="sng" dirty="0" smtClean="0"/>
          </a:p>
          <a:p>
            <a:r>
              <a:rPr lang="ja-JP" altLang="en-US" dirty="0" smtClean="0"/>
              <a:t>生</a:t>
            </a:r>
            <a:r>
              <a:rPr lang="en-US" altLang="en-US" dirty="0" smtClean="0"/>
              <a:t>画像</a:t>
            </a:r>
            <a:r>
              <a:rPr lang="ja-JP" altLang="en-US" dirty="0" smtClean="0"/>
              <a:t>（右）とフラット作成後（左）</a:t>
            </a:r>
            <a:endParaRPr lang="en-US" altLang="ja-JP" dirty="0" smtClean="0"/>
          </a:p>
          <a:p>
            <a:endParaRPr lang="en-US" altLang="ja-JP" dirty="0" smtClean="0"/>
          </a:p>
          <a:p>
            <a:r>
              <a:rPr lang="ja-JP" altLang="en-US" dirty="0" smtClean="0"/>
              <a:t>一枚一枚のスカイフラット生画像では星が見えるが多数毎の重ね合わせにより消えてるのが分かる。</a:t>
            </a:r>
            <a:endParaRPr lang="en-US" altLang="ja-JP" dirty="0" smtClean="0"/>
          </a:p>
          <a:p>
            <a:r>
              <a:rPr lang="ja-JP" altLang="en-US" dirty="0" smtClean="0"/>
              <a:t>また規格化してあるので、完成フラット画像はカウントが１前後になってる。</a:t>
            </a:r>
            <a:endParaRPr lang="en-US" altLang="ja-JP" dirty="0" smtClean="0"/>
          </a:p>
          <a:p>
            <a:endParaRPr lang="en-US" altLang="ja-JP" dirty="0"/>
          </a:p>
          <a:p>
            <a:r>
              <a:rPr lang="ja-JP" altLang="en-US" dirty="0" smtClean="0"/>
              <a:t>フラットパターンは普通このように真中がよくはじが悪い。</a:t>
            </a:r>
            <a:endParaRPr lang="en-US" altLang="ja-JP" dirty="0" smtClean="0"/>
          </a:p>
        </p:txBody>
      </p:sp>
      <p:sp>
        <p:nvSpPr>
          <p:cNvPr id="10" name="テキスト ボックス 9"/>
          <p:cNvSpPr txBox="1"/>
          <p:nvPr/>
        </p:nvSpPr>
        <p:spPr>
          <a:xfrm>
            <a:off x="3343532" y="1071880"/>
            <a:ext cx="5291833" cy="830997"/>
          </a:xfrm>
          <a:prstGeom prst="rect">
            <a:avLst/>
          </a:prstGeom>
          <a:noFill/>
        </p:spPr>
        <p:txBody>
          <a:bodyPr wrap="none" rtlCol="0">
            <a:spAutoFit/>
          </a:bodyPr>
          <a:lstStyle/>
          <a:p>
            <a:r>
              <a:rPr kumimoji="1" lang="ja-JP" altLang="en-US" sz="1600" dirty="0" smtClean="0"/>
              <a:t>（</a:t>
            </a:r>
            <a:r>
              <a:rPr kumimoji="1" lang="en-US" altLang="ja-JP" sz="1600" dirty="0" smtClean="0"/>
              <a:t>※</a:t>
            </a:r>
            <a:r>
              <a:rPr kumimoji="1" lang="ja-JP" altLang="en-US" sz="1600" dirty="0" smtClean="0"/>
              <a:t>こけると色々いらないファイルがディレクトリ内に残って</a:t>
            </a:r>
            <a:endParaRPr kumimoji="1" lang="en-US" altLang="ja-JP" sz="1600" dirty="0" smtClean="0"/>
          </a:p>
          <a:p>
            <a:r>
              <a:rPr lang="ja-JP" altLang="en-US" sz="1600" dirty="0" smtClean="0"/>
              <a:t>しまい、２回目以降の使用の際に悪さするので、身に覚えの</a:t>
            </a:r>
            <a:endParaRPr lang="en-US" altLang="ja-JP" sz="1600" dirty="0" smtClean="0"/>
          </a:p>
          <a:p>
            <a:r>
              <a:rPr kumimoji="1" lang="ja-JP" altLang="en-US" sz="1600" dirty="0" smtClean="0"/>
              <a:t>ないファイルは消しといてください。）</a:t>
            </a:r>
            <a:endParaRPr kumimoji="1" lang="ja-JP" altLang="en-US" sz="1600" dirty="0"/>
          </a:p>
        </p:txBody>
      </p:sp>
      <p:pic>
        <p:nvPicPr>
          <p:cNvPr id="11" name="図 10" descr="スクリーンショット 2012-12-22 16.27.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5611" y="2717800"/>
            <a:ext cx="2614862" cy="4140199"/>
          </a:xfrm>
          <a:prstGeom prst="rect">
            <a:avLst/>
          </a:prstGeom>
        </p:spPr>
      </p:pic>
      <p:sp>
        <p:nvSpPr>
          <p:cNvPr id="7" name="テキスト ボックス 6"/>
          <p:cNvSpPr txBox="1"/>
          <p:nvPr/>
        </p:nvSpPr>
        <p:spPr>
          <a:xfrm>
            <a:off x="3855611" y="2025090"/>
            <a:ext cx="2657057" cy="923330"/>
          </a:xfrm>
          <a:prstGeom prst="rect">
            <a:avLst/>
          </a:prstGeom>
          <a:noFill/>
        </p:spPr>
        <p:txBody>
          <a:bodyPr wrap="square" rtlCol="0">
            <a:spAutoFit/>
          </a:bodyPr>
          <a:lstStyle/>
          <a:p>
            <a:r>
              <a:rPr lang="ja-JP" altLang="en-US" dirty="0" smtClean="0"/>
              <a:t>ダーク引き・規格化・重ね合わせ後の完成スカイフラット</a:t>
            </a:r>
            <a:endParaRPr kumimoji="1" lang="ja-JP" altLang="en-US" dirty="0"/>
          </a:p>
        </p:txBody>
      </p:sp>
      <p:sp>
        <p:nvSpPr>
          <p:cNvPr id="2" name="タイトル 1"/>
          <p:cNvSpPr>
            <a:spLocks noGrp="1"/>
          </p:cNvSpPr>
          <p:nvPr>
            <p:ph type="title"/>
          </p:nvPr>
        </p:nvSpPr>
        <p:spPr>
          <a:xfrm>
            <a:off x="457200" y="274638"/>
            <a:ext cx="8229600" cy="773941"/>
          </a:xfrm>
        </p:spPr>
        <p:txBody>
          <a:bodyPr>
            <a:normAutofit/>
          </a:bodyPr>
          <a:lstStyle/>
          <a:p>
            <a:r>
              <a:rPr lang="ja-JP" altLang="en-US" sz="3200" dirty="0"/>
              <a:t>２、フラット作成；</a:t>
            </a:r>
            <a:r>
              <a:rPr lang="en-US" altLang="ja-JP" sz="3200" dirty="0" err="1"/>
              <a:t>mkflat.cl</a:t>
            </a:r>
            <a:r>
              <a:rPr lang="ja-JP" altLang="en-US" sz="3200" dirty="0"/>
              <a:t> </a:t>
            </a:r>
            <a:endParaRPr kumimoji="1" lang="ja-JP" altLang="en-US" sz="3200" dirty="0"/>
          </a:p>
        </p:txBody>
      </p:sp>
      <p:pic>
        <p:nvPicPr>
          <p:cNvPr id="12" name="図 11" descr="スクリーンショット 2012-12-22 16.28.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2668" y="2717800"/>
            <a:ext cx="2607950" cy="4140200"/>
          </a:xfrm>
          <a:prstGeom prst="rect">
            <a:avLst/>
          </a:prstGeom>
        </p:spPr>
      </p:pic>
      <p:pic>
        <p:nvPicPr>
          <p:cNvPr id="13" name="図 12" descr="スクリーンショット 2012-12-22 16.36.4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6700" y="2858774"/>
            <a:ext cx="2186743" cy="1667436"/>
          </a:xfrm>
          <a:prstGeom prst="rect">
            <a:avLst/>
          </a:prstGeom>
        </p:spPr>
      </p:pic>
    </p:spTree>
    <p:extLst>
      <p:ext uri="{BB962C8B-B14F-4D97-AF65-F5344CB8AC3E}">
        <p14:creationId xmlns:p14="http://schemas.microsoft.com/office/powerpoint/2010/main" val="3683787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smtClean="0"/>
              <a:t>3</a:t>
            </a:r>
            <a:r>
              <a:rPr lang="ja-JP" altLang="en-US" sz="3200" dirty="0" smtClean="0"/>
              <a:t>、 フラット割り：</a:t>
            </a:r>
            <a:r>
              <a:rPr lang="en-US" altLang="ja-JP" sz="3200" dirty="0" err="1" smtClean="0"/>
              <a:t>flatfield.cl</a:t>
            </a:r>
            <a:r>
              <a:rPr lang="en-US" altLang="ja-JP" sz="3200" dirty="0" smtClean="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48579"/>
            <a:ext cx="8468323" cy="5809421"/>
          </a:xfrm>
        </p:spPr>
        <p:txBody>
          <a:bodyPr>
            <a:normAutofit lnSpcReduction="10000"/>
          </a:bodyPr>
          <a:lstStyle/>
          <a:p>
            <a:r>
              <a:rPr kumimoji="1" lang="ja-JP" altLang="en-US" sz="2400" b="1" u="sng" dirty="0" smtClean="0"/>
              <a:t>ロジック</a:t>
            </a:r>
            <a:endParaRPr kumimoji="1" lang="en-US" altLang="ja-JP" sz="2400" b="1" u="sng" dirty="0" smtClean="0"/>
          </a:p>
          <a:p>
            <a:pPr marL="0" indent="0">
              <a:buNone/>
            </a:pPr>
            <a:r>
              <a:rPr lang="ja-JP" altLang="en-US" sz="2000" dirty="0" smtClean="0"/>
              <a:t>オブジェクトフレームから１で作ったダークを引き、２で作ったフラットで割る。複数毎分を一気に行う。（重ね合わせは今はしない）</a:t>
            </a:r>
            <a:endParaRPr lang="en-US" altLang="ja-JP" sz="2000" dirty="0" smtClean="0"/>
          </a:p>
          <a:p>
            <a:pPr marL="0" indent="0">
              <a:buNone/>
            </a:pPr>
            <a:endParaRPr lang="en-US" altLang="ja-JP" sz="2000" dirty="0"/>
          </a:p>
          <a:p>
            <a:r>
              <a:rPr kumimoji="1" lang="ja-JP" altLang="en-US" sz="2400" b="1" u="sng" dirty="0" smtClean="0"/>
              <a:t>作業</a:t>
            </a:r>
            <a:r>
              <a:rPr kumimoji="1" lang="ja-JP" altLang="en-US" sz="2400" dirty="0" smtClean="0"/>
              <a:t>（</a:t>
            </a:r>
            <a:r>
              <a:rPr kumimoji="1" lang="en-US" altLang="ja-JP" sz="2400" dirty="0" smtClean="0"/>
              <a:t>M51/</a:t>
            </a:r>
            <a:r>
              <a:rPr kumimoji="1" lang="ja-JP" altLang="en-US" sz="2400" dirty="0" smtClean="0"/>
              <a:t>ディレクトリで）</a:t>
            </a:r>
            <a:endParaRPr kumimoji="1" lang="en-US" altLang="ja-JP" sz="2400" dirty="0" smtClean="0"/>
          </a:p>
          <a:p>
            <a:pPr marL="0" indent="0">
              <a:buNone/>
            </a:pPr>
            <a:r>
              <a:rPr lang="ja-JP" altLang="en-US" sz="2000" dirty="0"/>
              <a:t>フィルター、積分時間毎に</a:t>
            </a:r>
            <a:r>
              <a:rPr lang="ja-JP" altLang="en-US" sz="2000" dirty="0" smtClean="0"/>
              <a:t>生オブジェクト画像</a:t>
            </a:r>
            <a:r>
              <a:rPr lang="ja-JP" altLang="en-US" sz="2000" dirty="0"/>
              <a:t>を</a:t>
            </a:r>
            <a:r>
              <a:rPr lang="ja-JP" altLang="en-US" sz="2000" dirty="0" smtClean="0"/>
              <a:t>リスト化</a:t>
            </a:r>
            <a:endParaRPr lang="en-US" altLang="ja-JP" sz="2000" dirty="0" smtClean="0">
              <a:solidFill>
                <a:srgbClr val="0000FF"/>
              </a:solidFill>
            </a:endParaRPr>
          </a:p>
          <a:p>
            <a:pPr marL="0" indent="0">
              <a:buNone/>
            </a:pPr>
            <a:r>
              <a:rPr lang="en-US" altLang="ja-JP" sz="2000" dirty="0" smtClean="0">
                <a:solidFill>
                  <a:srgbClr val="0000FF"/>
                </a:solidFill>
              </a:rPr>
              <a:t>% </a:t>
            </a:r>
            <a:r>
              <a:rPr lang="en-US" altLang="ja-JP" sz="2000" dirty="0" err="1">
                <a:solidFill>
                  <a:srgbClr val="0000FF"/>
                </a:solidFill>
              </a:rPr>
              <a:t>ls</a:t>
            </a:r>
            <a:r>
              <a:rPr lang="en-US" altLang="ja-JP" sz="2000" dirty="0">
                <a:solidFill>
                  <a:srgbClr val="0000FF"/>
                </a:solidFill>
              </a:rPr>
              <a:t> M51*V60s*.fit &gt; lawM51V60s.lis</a:t>
            </a:r>
            <a:endParaRPr lang="en-US" altLang="ja-JP" sz="2000" dirty="0" smtClean="0">
              <a:solidFill>
                <a:srgbClr val="0000FF"/>
              </a:solidFill>
            </a:endParaRPr>
          </a:p>
          <a:p>
            <a:pPr marL="0" indent="0">
              <a:buNone/>
            </a:pPr>
            <a:r>
              <a:rPr lang="ja-JP" altLang="en-US" sz="2000" dirty="0" smtClean="0"/>
              <a:t>出来上がりの画像リストも先に準備（名前だけ、実体はなし）</a:t>
            </a:r>
            <a:endParaRPr lang="en-US" altLang="ja-JP" sz="2000" dirty="0" smtClean="0"/>
          </a:p>
          <a:p>
            <a:pPr marL="0" indent="0">
              <a:buNone/>
            </a:pPr>
            <a:r>
              <a:rPr lang="en-US" altLang="ja-JP" sz="2000" dirty="0" smtClean="0">
                <a:solidFill>
                  <a:srgbClr val="0000FF"/>
                </a:solidFill>
              </a:rPr>
              <a:t>% </a:t>
            </a:r>
            <a:r>
              <a:rPr lang="en-US" altLang="ja-JP" sz="2000" dirty="0" err="1">
                <a:solidFill>
                  <a:srgbClr val="0000FF"/>
                </a:solidFill>
              </a:rPr>
              <a:t>awk</a:t>
            </a:r>
            <a:r>
              <a:rPr lang="en-US" altLang="ja-JP" sz="2000" dirty="0">
                <a:solidFill>
                  <a:srgbClr val="0000FF"/>
                </a:solidFill>
              </a:rPr>
              <a:t> '{print "fl"$1"s"}' lawM51V60s.lis&gt; flM51V60s.lis</a:t>
            </a:r>
            <a:endParaRPr lang="en-US" altLang="ja-JP" sz="2000" dirty="0" smtClean="0">
              <a:solidFill>
                <a:srgbClr val="0000FF"/>
              </a:solidFill>
            </a:endParaRPr>
          </a:p>
          <a:p>
            <a:pPr marL="0" indent="0">
              <a:buNone/>
            </a:pPr>
            <a:r>
              <a:rPr lang="ja-JP" altLang="en-US" sz="2000" dirty="0" smtClean="0"/>
              <a:t>作業ディレクトリにコピーした </a:t>
            </a:r>
            <a:r>
              <a:rPr lang="en-US" altLang="ja-JP" sz="2000" dirty="0" err="1" smtClean="0"/>
              <a:t>flatfield.cl</a:t>
            </a:r>
            <a:r>
              <a:rPr lang="en-US" altLang="ja-JP" sz="2000" dirty="0" smtClean="0"/>
              <a:t> </a:t>
            </a:r>
            <a:r>
              <a:rPr lang="ja-JP" altLang="en-US" sz="2000" dirty="0" smtClean="0"/>
              <a:t>を開いて以下のように編集 </a:t>
            </a:r>
            <a:r>
              <a:rPr lang="en-US" altLang="ja-JP" sz="2000" i="1" dirty="0" smtClean="0">
                <a:solidFill>
                  <a:srgbClr val="008000"/>
                </a:solidFill>
              </a:rPr>
              <a:t>############## </a:t>
            </a:r>
            <a:r>
              <a:rPr lang="ja-JP" altLang="en-US" sz="2000" dirty="0" smtClean="0">
                <a:solidFill>
                  <a:srgbClr val="008000"/>
                </a:solidFill>
              </a:rPr>
              <a:t>書き換えるのはココだけ </a:t>
            </a:r>
            <a:r>
              <a:rPr lang="en-US" altLang="ja-JP" sz="2000" i="1" dirty="0" smtClean="0">
                <a:solidFill>
                  <a:srgbClr val="008000"/>
                </a:solidFill>
              </a:rPr>
              <a:t>###################### </a:t>
            </a:r>
          </a:p>
          <a:p>
            <a:pPr marL="0" indent="0">
              <a:buNone/>
            </a:pPr>
            <a:r>
              <a:rPr lang="en-US" altLang="ja-JP" sz="2000" i="1" dirty="0">
                <a:solidFill>
                  <a:srgbClr val="008000"/>
                </a:solidFill>
              </a:rPr>
              <a:t>fn1="lawM51V60s.lis"   #</a:t>
            </a:r>
            <a:r>
              <a:rPr lang="ja-JP" altLang="en-US" sz="2000" i="1" dirty="0">
                <a:solidFill>
                  <a:srgbClr val="008000"/>
                </a:solidFill>
              </a:rPr>
              <a:t>インプットリスト。生データ</a:t>
            </a:r>
            <a:r>
              <a:rPr lang="en-US" altLang="ja-JP" sz="2000" i="1" dirty="0">
                <a:solidFill>
                  <a:srgbClr val="008000"/>
                </a:solidFill>
              </a:rPr>
              <a:t>#</a:t>
            </a:r>
          </a:p>
          <a:p>
            <a:pPr marL="0" indent="0">
              <a:buNone/>
            </a:pPr>
            <a:r>
              <a:rPr lang="en-US" altLang="ja-JP" sz="2000" i="1" dirty="0">
                <a:solidFill>
                  <a:srgbClr val="008000"/>
                </a:solidFill>
              </a:rPr>
              <a:t>fn2</a:t>
            </a:r>
            <a:r>
              <a:rPr lang="en-US" altLang="ja-JP" sz="2000" i="1" dirty="0" smtClean="0">
                <a:solidFill>
                  <a:srgbClr val="008000"/>
                </a:solidFill>
              </a:rPr>
              <a:t>=“.</a:t>
            </a:r>
            <a:r>
              <a:rPr lang="en-US" altLang="ja-JP" sz="2000" i="1" dirty="0">
                <a:solidFill>
                  <a:srgbClr val="008000"/>
                </a:solidFill>
              </a:rPr>
              <a:t>./dark/</a:t>
            </a:r>
            <a:r>
              <a:rPr lang="en-US" altLang="ja-JP" sz="2000" i="1" dirty="0" smtClean="0">
                <a:solidFill>
                  <a:srgbClr val="008000"/>
                </a:solidFill>
              </a:rPr>
              <a:t>dark60s.fits” </a:t>
            </a:r>
            <a:r>
              <a:rPr lang="en-US" altLang="ja-JP" sz="2000" i="1" dirty="0">
                <a:solidFill>
                  <a:srgbClr val="008000"/>
                </a:solidFill>
              </a:rPr>
              <a:t>#dark</a:t>
            </a:r>
            <a:r>
              <a:rPr lang="ja-JP" altLang="en-US" sz="2000" i="1" dirty="0">
                <a:solidFill>
                  <a:srgbClr val="008000"/>
                </a:solidFill>
              </a:rPr>
              <a:t>または</a:t>
            </a:r>
            <a:r>
              <a:rPr lang="en-US" altLang="ja-JP" sz="2000" i="1" dirty="0">
                <a:solidFill>
                  <a:srgbClr val="008000"/>
                </a:solidFill>
              </a:rPr>
              <a:t>bias</a:t>
            </a:r>
            <a:r>
              <a:rPr lang="ja-JP" altLang="en-US" sz="2000" i="1" dirty="0">
                <a:solidFill>
                  <a:srgbClr val="008000"/>
                </a:solidFill>
              </a:rPr>
              <a:t>画像</a:t>
            </a:r>
            <a:r>
              <a:rPr lang="en-US" altLang="ja-JP" sz="2000" i="1" dirty="0" smtClean="0">
                <a:solidFill>
                  <a:srgbClr val="008000"/>
                </a:solidFill>
              </a:rPr>
              <a:t># </a:t>
            </a:r>
            <a:r>
              <a:rPr lang="en-US" altLang="ja-JP" sz="2000" dirty="0" smtClean="0"/>
              <a:t>&lt;=</a:t>
            </a:r>
            <a:r>
              <a:rPr lang="ja-JP" altLang="en-US" sz="2000" dirty="0" smtClean="0"/>
              <a:t>積分時間に注意</a:t>
            </a:r>
            <a:endParaRPr lang="en-US" altLang="ja-JP" sz="2000" dirty="0"/>
          </a:p>
          <a:p>
            <a:pPr marL="0" indent="0">
              <a:buNone/>
            </a:pPr>
            <a:r>
              <a:rPr lang="en-US" altLang="ja-JP" sz="2000" i="1" dirty="0">
                <a:solidFill>
                  <a:srgbClr val="008000"/>
                </a:solidFill>
              </a:rPr>
              <a:t>fn4</a:t>
            </a:r>
            <a:r>
              <a:rPr lang="en-US" altLang="ja-JP" sz="2000" i="1" dirty="0" smtClean="0">
                <a:solidFill>
                  <a:srgbClr val="008000"/>
                </a:solidFill>
              </a:rPr>
              <a:t>=“.</a:t>
            </a:r>
            <a:r>
              <a:rPr lang="en-US" altLang="ja-JP" sz="2000" i="1" dirty="0">
                <a:solidFill>
                  <a:srgbClr val="008000"/>
                </a:solidFill>
              </a:rPr>
              <a:t>./</a:t>
            </a:r>
            <a:r>
              <a:rPr lang="en-US" altLang="ja-JP" sz="2000" i="1" dirty="0" err="1">
                <a:solidFill>
                  <a:srgbClr val="008000"/>
                </a:solidFill>
              </a:rPr>
              <a:t>skyflat</a:t>
            </a:r>
            <a:r>
              <a:rPr lang="en-US" altLang="ja-JP" sz="2000" i="1" dirty="0">
                <a:solidFill>
                  <a:srgbClr val="008000"/>
                </a:solidFill>
              </a:rPr>
              <a:t>/</a:t>
            </a:r>
            <a:r>
              <a:rPr lang="en-US" altLang="ja-JP" sz="2000" i="1" dirty="0" err="1" smtClean="0">
                <a:solidFill>
                  <a:srgbClr val="008000"/>
                </a:solidFill>
              </a:rPr>
              <a:t>skyflatV.fits</a:t>
            </a:r>
            <a:r>
              <a:rPr lang="en-US" altLang="ja-JP" sz="2000" i="1" dirty="0" smtClean="0">
                <a:solidFill>
                  <a:srgbClr val="008000"/>
                </a:solidFill>
              </a:rPr>
              <a:t>”</a:t>
            </a:r>
            <a:r>
              <a:rPr lang="en-US" altLang="ja-JP" sz="2000" i="1" dirty="0">
                <a:solidFill>
                  <a:srgbClr val="008000"/>
                </a:solidFill>
              </a:rPr>
              <a:t> </a:t>
            </a:r>
            <a:r>
              <a:rPr lang="en-US" altLang="ja-JP" sz="2000" i="1" dirty="0" smtClean="0">
                <a:solidFill>
                  <a:srgbClr val="008000"/>
                </a:solidFill>
              </a:rPr>
              <a:t>  #</a:t>
            </a:r>
            <a:r>
              <a:rPr lang="en-US" altLang="ja-JP" sz="2000" i="1" dirty="0" err="1" smtClean="0">
                <a:solidFill>
                  <a:srgbClr val="008000"/>
                </a:solidFill>
              </a:rPr>
              <a:t>skyflat</a:t>
            </a:r>
            <a:r>
              <a:rPr lang="en-US" altLang="ja-JP" sz="2000" i="1" dirty="0" smtClean="0">
                <a:solidFill>
                  <a:srgbClr val="008000"/>
                </a:solidFill>
              </a:rPr>
              <a:t>#</a:t>
            </a:r>
            <a:endParaRPr lang="en-US" altLang="ja-JP" sz="2000" i="1" dirty="0">
              <a:solidFill>
                <a:srgbClr val="008000"/>
              </a:solidFill>
            </a:endParaRPr>
          </a:p>
          <a:p>
            <a:pPr marL="0" indent="0">
              <a:buNone/>
            </a:pPr>
            <a:r>
              <a:rPr lang="en-US" altLang="ja-JP" sz="2000" i="1" dirty="0">
                <a:solidFill>
                  <a:srgbClr val="008000"/>
                </a:solidFill>
              </a:rPr>
              <a:t>fn5="flM51V60s.lis"      #</a:t>
            </a:r>
            <a:r>
              <a:rPr lang="ja-JP" altLang="en-US" sz="2000" i="1" dirty="0">
                <a:solidFill>
                  <a:srgbClr val="008000"/>
                </a:solidFill>
              </a:rPr>
              <a:t>出来上がりの画像リスト名</a:t>
            </a:r>
            <a:r>
              <a:rPr lang="en-US" altLang="ja-JP" sz="2000" i="1" dirty="0">
                <a:solidFill>
                  <a:srgbClr val="008000"/>
                </a:solidFill>
              </a:rPr>
              <a:t>.</a:t>
            </a:r>
            <a:r>
              <a:rPr lang="ja-JP" altLang="en-US" sz="2000" i="1" dirty="0">
                <a:solidFill>
                  <a:srgbClr val="008000"/>
                </a:solidFill>
              </a:rPr>
              <a:t>あらかじめ作っておいてください</a:t>
            </a:r>
            <a:r>
              <a:rPr lang="en-US" altLang="ja-JP" sz="2000" i="1" dirty="0">
                <a:solidFill>
                  <a:srgbClr val="008000"/>
                </a:solidFill>
              </a:rPr>
              <a:t># </a:t>
            </a:r>
            <a:endParaRPr lang="en-US" altLang="ja-JP" sz="2000" i="1" dirty="0" smtClean="0">
              <a:solidFill>
                <a:srgbClr val="008000"/>
              </a:solidFill>
            </a:endParaRPr>
          </a:p>
          <a:p>
            <a:pPr marL="0" indent="0">
              <a:buNone/>
            </a:pPr>
            <a:r>
              <a:rPr lang="en-US" altLang="ja-JP" sz="2000" i="1" dirty="0" smtClean="0">
                <a:solidFill>
                  <a:srgbClr val="008000"/>
                </a:solidFill>
              </a:rPr>
              <a:t>###################################################### </a:t>
            </a:r>
            <a:endParaRPr lang="ja-JP" altLang="en-US" sz="2000" dirty="0" smtClean="0">
              <a:solidFill>
                <a:srgbClr val="008000"/>
              </a:solidFill>
            </a:endParaRPr>
          </a:p>
        </p:txBody>
      </p:sp>
    </p:spTree>
    <p:extLst>
      <p:ext uri="{BB962C8B-B14F-4D97-AF65-F5344CB8AC3E}">
        <p14:creationId xmlns:p14="http://schemas.microsoft.com/office/powerpoint/2010/main" val="472883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smtClean="0"/>
              <a:t>3</a:t>
            </a:r>
            <a:r>
              <a:rPr lang="ja-JP" altLang="en-US" sz="3200" dirty="0" smtClean="0"/>
              <a:t>、 フラット割り：</a:t>
            </a:r>
            <a:r>
              <a:rPr lang="en-US" altLang="ja-JP" sz="3200" dirty="0" err="1" smtClean="0"/>
              <a:t>flatfield.cl</a:t>
            </a:r>
            <a:r>
              <a:rPr lang="en-US" altLang="ja-JP" sz="3200" dirty="0" smtClean="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48579"/>
            <a:ext cx="8468323" cy="5749657"/>
          </a:xfrm>
        </p:spPr>
        <p:txBody>
          <a:bodyPr>
            <a:normAutofit/>
          </a:bodyPr>
          <a:lstStyle/>
          <a:p>
            <a:pPr marL="0" indent="0">
              <a:buNone/>
            </a:pPr>
            <a:r>
              <a:rPr lang="en-US" altLang="ja-JP" sz="2000" dirty="0" err="1" smtClean="0">
                <a:solidFill>
                  <a:srgbClr val="000000"/>
                </a:solidFill>
              </a:rPr>
              <a:t>iraf</a:t>
            </a:r>
            <a:r>
              <a:rPr lang="ja-JP" altLang="en-US" sz="2000" dirty="0" smtClean="0">
                <a:solidFill>
                  <a:srgbClr val="000000"/>
                </a:solidFill>
              </a:rPr>
              <a:t>上で</a:t>
            </a:r>
            <a:r>
              <a:rPr lang="en-US" altLang="ja-JP" sz="2000" dirty="0" err="1" smtClean="0">
                <a:solidFill>
                  <a:srgbClr val="000000"/>
                </a:solidFill>
              </a:rPr>
              <a:t>flatfield.cl</a:t>
            </a:r>
            <a:r>
              <a:rPr lang="ja-JP" altLang="en-US" sz="2000" dirty="0" smtClean="0">
                <a:solidFill>
                  <a:srgbClr val="000000"/>
                </a:solidFill>
              </a:rPr>
              <a:t>実行</a:t>
            </a:r>
            <a:endParaRPr lang="en-US" altLang="ja-JP" sz="2000" dirty="0" smtClean="0">
              <a:solidFill>
                <a:srgbClr val="000000"/>
              </a:solidFill>
            </a:endParaRPr>
          </a:p>
          <a:p>
            <a:pPr marL="0" indent="0">
              <a:buNone/>
            </a:pPr>
            <a:r>
              <a:rPr lang="en-US" altLang="ja-JP" sz="2000" dirty="0" err="1" smtClean="0">
                <a:solidFill>
                  <a:srgbClr val="FF0000"/>
                </a:solidFill>
              </a:rPr>
              <a:t>ecl</a:t>
            </a:r>
            <a:r>
              <a:rPr lang="en-US" altLang="ja-JP" sz="2000" dirty="0" smtClean="0">
                <a:solidFill>
                  <a:srgbClr val="FF0000"/>
                </a:solidFill>
              </a:rPr>
              <a:t>&gt; cl&lt; </a:t>
            </a:r>
            <a:r>
              <a:rPr lang="en-US" altLang="ja-JP" sz="2000" dirty="0" err="1" smtClean="0">
                <a:solidFill>
                  <a:srgbClr val="FF0000"/>
                </a:solidFill>
              </a:rPr>
              <a:t>flatfield.cl</a:t>
            </a:r>
            <a:endParaRPr lang="ja-JP" altLang="en-US" sz="2000" dirty="0" smtClean="0">
              <a:solidFill>
                <a:srgbClr val="FF0000"/>
              </a:solidFill>
            </a:endParaRPr>
          </a:p>
        </p:txBody>
      </p:sp>
      <p:pic>
        <p:nvPicPr>
          <p:cNvPr id="4" name="図 3" descr="スクリーンショット 2012-12-22 16.52.2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4739" y="3197410"/>
            <a:ext cx="2388555" cy="3519368"/>
          </a:xfrm>
          <a:prstGeom prst="rect">
            <a:avLst/>
          </a:prstGeom>
        </p:spPr>
      </p:pic>
      <p:pic>
        <p:nvPicPr>
          <p:cNvPr id="5" name="図 4" descr="スクリーンショット 2012-12-22 16.53.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3294" y="3167527"/>
            <a:ext cx="2360706" cy="3492236"/>
          </a:xfrm>
          <a:prstGeom prst="rect">
            <a:avLst/>
          </a:prstGeom>
        </p:spPr>
      </p:pic>
      <p:pic>
        <p:nvPicPr>
          <p:cNvPr id="6" name="図 5" descr="スクリーンショット 2012-12-22 16.54.4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0926" y="3018118"/>
            <a:ext cx="1881216" cy="1404470"/>
          </a:xfrm>
          <a:prstGeom prst="rect">
            <a:avLst/>
          </a:prstGeom>
        </p:spPr>
      </p:pic>
      <p:pic>
        <p:nvPicPr>
          <p:cNvPr id="7" name="図 6" descr="スクリーンショット 2012-12-22 16.55.4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6900" y="3018118"/>
            <a:ext cx="1798159" cy="1334620"/>
          </a:xfrm>
          <a:prstGeom prst="rect">
            <a:avLst/>
          </a:prstGeom>
        </p:spPr>
      </p:pic>
      <p:sp>
        <p:nvSpPr>
          <p:cNvPr id="8" name="テキスト ボックス 7"/>
          <p:cNvSpPr txBox="1"/>
          <p:nvPr/>
        </p:nvSpPr>
        <p:spPr>
          <a:xfrm>
            <a:off x="419100" y="2194865"/>
            <a:ext cx="3749487" cy="4616649"/>
          </a:xfrm>
          <a:prstGeom prst="rect">
            <a:avLst/>
          </a:prstGeom>
          <a:noFill/>
        </p:spPr>
        <p:txBody>
          <a:bodyPr wrap="square" rtlCol="0">
            <a:spAutoFit/>
          </a:bodyPr>
          <a:lstStyle/>
          <a:p>
            <a:pPr marL="342900" indent="-342900">
              <a:buFont typeface="Arial"/>
              <a:buChar char="•"/>
            </a:pPr>
            <a:r>
              <a:rPr kumimoji="1" lang="ja-JP" altLang="en-US" sz="2400" b="1" u="sng" dirty="0" smtClean="0"/>
              <a:t>結果</a:t>
            </a:r>
            <a:endParaRPr kumimoji="1" lang="en-US" altLang="ja-JP" sz="2400" b="1" u="sng" dirty="0" smtClean="0"/>
          </a:p>
          <a:p>
            <a:r>
              <a:rPr lang="ja-JP" altLang="en-US" dirty="0" smtClean="0"/>
              <a:t>生</a:t>
            </a:r>
            <a:r>
              <a:rPr lang="en-US" altLang="en-US" dirty="0" smtClean="0"/>
              <a:t>画像</a:t>
            </a:r>
            <a:r>
              <a:rPr lang="ja-JP" altLang="en-US" dirty="0" smtClean="0"/>
              <a:t>（右）とフラット割り後（左）</a:t>
            </a:r>
            <a:endParaRPr lang="en-US" altLang="ja-JP" dirty="0" smtClean="0"/>
          </a:p>
          <a:p>
            <a:endParaRPr lang="en-US" altLang="ja-JP" dirty="0" smtClean="0"/>
          </a:p>
          <a:p>
            <a:r>
              <a:rPr lang="ja-JP" altLang="en-US" dirty="0" smtClean="0"/>
              <a:t>断面図を見ると生画像ではフラットパターンの上に銀河の光が乗っているのが分かる。</a:t>
            </a:r>
            <a:endParaRPr lang="en-US" altLang="ja-JP" dirty="0" smtClean="0"/>
          </a:p>
          <a:p>
            <a:r>
              <a:rPr lang="ja-JP" altLang="en-US" dirty="0" smtClean="0"/>
              <a:t>それがフラット割りによってバックグラウンドが平らになっている（端は元々感度悪いので仕方ない）。</a:t>
            </a:r>
            <a:endParaRPr lang="en-US" altLang="ja-JP" dirty="0"/>
          </a:p>
          <a:p>
            <a:r>
              <a:rPr lang="ja-JP" altLang="en-US" dirty="0" smtClean="0"/>
              <a:t>この例では少しだけ傾きが残ってしまったが、理想的には真っ平らになってほしい・・・</a:t>
            </a:r>
            <a:endParaRPr lang="en-US" altLang="ja-JP" dirty="0" smtClean="0"/>
          </a:p>
          <a:p>
            <a:endParaRPr lang="en-US" altLang="ja-JP" dirty="0"/>
          </a:p>
          <a:p>
            <a:r>
              <a:rPr lang="ja-JP" altLang="en-US" dirty="0" smtClean="0"/>
              <a:t>また注意してみればダークを引いた分、バックグラウンドのカウントが大体</a:t>
            </a:r>
            <a:r>
              <a:rPr lang="en-US" altLang="ja-JP" dirty="0" smtClean="0"/>
              <a:t>1000</a:t>
            </a:r>
            <a:r>
              <a:rPr lang="ja-JP" altLang="en-US" dirty="0" smtClean="0"/>
              <a:t>くらい少なくなっているはず。</a:t>
            </a:r>
            <a:endParaRPr lang="en-US" altLang="ja-JP" dirty="0" smtClean="0"/>
          </a:p>
        </p:txBody>
      </p:sp>
      <p:sp>
        <p:nvSpPr>
          <p:cNvPr id="9" name="テキスト ボックス 8"/>
          <p:cNvSpPr txBox="1"/>
          <p:nvPr/>
        </p:nvSpPr>
        <p:spPr>
          <a:xfrm>
            <a:off x="7192679" y="2568340"/>
            <a:ext cx="1579466" cy="369332"/>
          </a:xfrm>
          <a:prstGeom prst="rect">
            <a:avLst/>
          </a:prstGeom>
          <a:noFill/>
        </p:spPr>
        <p:txBody>
          <a:bodyPr wrap="none" rtlCol="0">
            <a:spAutoFit/>
          </a:bodyPr>
          <a:lstStyle/>
          <a:p>
            <a:r>
              <a:rPr lang="en-US" altLang="ja-JP" dirty="0" smtClean="0"/>
              <a:t>M51</a:t>
            </a:r>
            <a:r>
              <a:rPr lang="ja-JP" altLang="en-US" dirty="0" smtClean="0"/>
              <a:t>生画像</a:t>
            </a:r>
            <a:r>
              <a:rPr lang="en-US" altLang="ja-JP" dirty="0" smtClean="0"/>
              <a:t>(V)</a:t>
            </a:r>
            <a:endParaRPr kumimoji="1" lang="ja-JP" altLang="en-US" dirty="0"/>
          </a:p>
        </p:txBody>
      </p:sp>
      <p:sp>
        <p:nvSpPr>
          <p:cNvPr id="10" name="テキスト ボックス 9"/>
          <p:cNvSpPr txBox="1"/>
          <p:nvPr/>
        </p:nvSpPr>
        <p:spPr>
          <a:xfrm>
            <a:off x="4484385" y="2383674"/>
            <a:ext cx="2167403" cy="646331"/>
          </a:xfrm>
          <a:prstGeom prst="rect">
            <a:avLst/>
          </a:prstGeom>
          <a:noFill/>
        </p:spPr>
        <p:txBody>
          <a:bodyPr wrap="square" rtlCol="0">
            <a:spAutoFit/>
          </a:bodyPr>
          <a:lstStyle/>
          <a:p>
            <a:r>
              <a:rPr lang="en-US" altLang="ja-JP" dirty="0" smtClean="0"/>
              <a:t>dark</a:t>
            </a:r>
            <a:r>
              <a:rPr lang="ja-JP" altLang="en-US" dirty="0" smtClean="0"/>
              <a:t>引き・フラット割り後の</a:t>
            </a:r>
            <a:r>
              <a:rPr lang="en-US" altLang="ja-JP" dirty="0" smtClean="0"/>
              <a:t>M51</a:t>
            </a:r>
            <a:r>
              <a:rPr lang="ja-JP" altLang="en-US" dirty="0" smtClean="0"/>
              <a:t>画像</a:t>
            </a:r>
            <a:r>
              <a:rPr lang="en-US" altLang="ja-JP" dirty="0" smtClean="0"/>
              <a:t>(V)</a:t>
            </a:r>
            <a:endParaRPr kumimoji="1" lang="ja-JP" altLang="en-US" dirty="0"/>
          </a:p>
        </p:txBody>
      </p:sp>
    </p:spTree>
    <p:extLst>
      <p:ext uri="{BB962C8B-B14F-4D97-AF65-F5344CB8AC3E}">
        <p14:creationId xmlns:p14="http://schemas.microsoft.com/office/powerpoint/2010/main" val="1672037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4</a:t>
            </a:r>
            <a:r>
              <a:rPr lang="ja-JP" altLang="en-US" sz="3200" dirty="0" smtClean="0"/>
              <a:t>、 スカイ引き：</a:t>
            </a:r>
            <a:r>
              <a:rPr lang="en-US" altLang="ja-JP" sz="3200" dirty="0" err="1" smtClean="0"/>
              <a:t>subsky-simple.cl</a:t>
            </a:r>
            <a:r>
              <a:rPr lang="en-US" altLang="ja-JP" sz="3200" dirty="0" smtClean="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854204"/>
            <a:ext cx="8468323" cy="5855886"/>
          </a:xfrm>
        </p:spPr>
        <p:txBody>
          <a:bodyPr>
            <a:normAutofit/>
          </a:bodyPr>
          <a:lstStyle/>
          <a:p>
            <a:r>
              <a:rPr kumimoji="1" lang="ja-JP" altLang="en-US" sz="2400" b="1" u="sng" dirty="0" smtClean="0"/>
              <a:t>ロジック</a:t>
            </a:r>
            <a:endParaRPr kumimoji="1" lang="en-US" altLang="ja-JP" sz="2400" b="1" u="sng" dirty="0" smtClean="0"/>
          </a:p>
          <a:p>
            <a:pPr marL="0" indent="0">
              <a:buNone/>
            </a:pPr>
            <a:r>
              <a:rPr lang="ja-JP" altLang="en-US" sz="2000" dirty="0" smtClean="0"/>
              <a:t>フラット割りまで終わったオブジェクトフレームに対して、スカイ引きを行い、天体が無い部分のカウントを大体０にする。画像内の任意の領域のメディアンカウントを取って定数引きするだけなので、３のフラット割りの精度が悪いと引け残り・引き過ぎが生じる。複数毎分を一気に行う。（重ね合わせは今はしない）</a:t>
            </a:r>
            <a:endParaRPr lang="en-US" altLang="ja-JP" sz="2000" dirty="0" smtClean="0"/>
          </a:p>
          <a:p>
            <a:pPr marL="0" indent="0">
              <a:buNone/>
            </a:pPr>
            <a:endParaRPr lang="en-US" altLang="ja-JP" sz="2000" dirty="0"/>
          </a:p>
          <a:p>
            <a:r>
              <a:rPr kumimoji="1" lang="ja-JP" altLang="en-US" sz="2400" b="1" u="sng" dirty="0" smtClean="0"/>
              <a:t>作業</a:t>
            </a:r>
            <a:r>
              <a:rPr lang="ja-JP" altLang="en-US" sz="2400" dirty="0"/>
              <a:t>（</a:t>
            </a:r>
            <a:r>
              <a:rPr lang="en-US" altLang="ja-JP" sz="2400" dirty="0"/>
              <a:t>M51/</a:t>
            </a:r>
            <a:r>
              <a:rPr lang="ja-JP" altLang="en-US" sz="2400" dirty="0"/>
              <a:t>ディレクトリで</a:t>
            </a:r>
            <a:r>
              <a:rPr lang="ja-JP" altLang="en-US" sz="2400" dirty="0" smtClean="0"/>
              <a:t>）</a:t>
            </a:r>
            <a:endParaRPr kumimoji="1" lang="en-US" altLang="ja-JP" sz="2400" b="1" u="sng" dirty="0" smtClean="0"/>
          </a:p>
          <a:p>
            <a:pPr marL="0" indent="0">
              <a:buNone/>
            </a:pPr>
            <a:r>
              <a:rPr lang="ja-JP" altLang="en-US" sz="2000" dirty="0" smtClean="0"/>
              <a:t>出力画像を先にリスト化（名前だけ。実体は無し。）</a:t>
            </a:r>
            <a:endParaRPr lang="en-US" altLang="ja-JP" sz="2000" dirty="0" smtClean="0"/>
          </a:p>
          <a:p>
            <a:pPr marL="0" indent="0">
              <a:buNone/>
            </a:pPr>
            <a:r>
              <a:rPr lang="en-US" altLang="ja-JP" sz="2000" dirty="0" smtClean="0">
                <a:solidFill>
                  <a:srgbClr val="0000FF"/>
                </a:solidFill>
              </a:rPr>
              <a:t>%  </a:t>
            </a:r>
            <a:r>
              <a:rPr lang="en-US" altLang="ja-JP" sz="2000" dirty="0" err="1">
                <a:solidFill>
                  <a:srgbClr val="0000FF"/>
                </a:solidFill>
              </a:rPr>
              <a:t>awk</a:t>
            </a:r>
            <a:r>
              <a:rPr lang="en-US" altLang="ja-JP" sz="2000" dirty="0">
                <a:solidFill>
                  <a:srgbClr val="0000FF"/>
                </a:solidFill>
              </a:rPr>
              <a:t> '{print "</a:t>
            </a:r>
            <a:r>
              <a:rPr lang="en-US" altLang="ja-JP" sz="2000" dirty="0" err="1">
                <a:solidFill>
                  <a:srgbClr val="0000FF"/>
                </a:solidFill>
              </a:rPr>
              <a:t>subsky"substr</a:t>
            </a:r>
            <a:r>
              <a:rPr lang="en-US" altLang="ja-JP" sz="2000" dirty="0">
                <a:solidFill>
                  <a:srgbClr val="0000FF"/>
                </a:solidFill>
              </a:rPr>
              <a:t>($1,3,20)}' flM51V60s.lis &gt; subskyM51V60s.lis</a:t>
            </a:r>
            <a:endParaRPr lang="en-US" altLang="ja-JP" sz="2000" dirty="0" smtClean="0">
              <a:solidFill>
                <a:srgbClr val="0000FF"/>
              </a:solidFill>
            </a:endParaRPr>
          </a:p>
          <a:p>
            <a:pPr marL="0" indent="0">
              <a:buNone/>
            </a:pPr>
            <a:r>
              <a:rPr lang="ja-JP" altLang="en-US" sz="2000" dirty="0" smtClean="0"/>
              <a:t>スカイカウント推定用画像リスト作成</a:t>
            </a:r>
            <a:endParaRPr lang="en-US" altLang="ja-JP" sz="2000" dirty="0" smtClean="0"/>
          </a:p>
          <a:p>
            <a:pPr marL="0" indent="0">
              <a:buNone/>
            </a:pPr>
            <a:r>
              <a:rPr lang="en-US" altLang="ja-JP" sz="2000" dirty="0">
                <a:solidFill>
                  <a:srgbClr val="0000FF"/>
                </a:solidFill>
              </a:rPr>
              <a:t>%  </a:t>
            </a:r>
            <a:r>
              <a:rPr lang="en-US" altLang="ja-JP" sz="2000" dirty="0" err="1">
                <a:solidFill>
                  <a:srgbClr val="0000FF"/>
                </a:solidFill>
              </a:rPr>
              <a:t>sed</a:t>
            </a:r>
            <a:r>
              <a:rPr lang="en-US" altLang="ja-JP" sz="2000" dirty="0">
                <a:solidFill>
                  <a:srgbClr val="0000FF"/>
                </a:solidFill>
              </a:rPr>
              <a:t> 's/fits/fits[401:1400,401:1200]/g' flM51V60s.lis &gt; flM51V60s-sky.lis</a:t>
            </a:r>
            <a:endParaRPr lang="en-US" altLang="ja-JP" sz="2000" dirty="0" smtClean="0"/>
          </a:p>
          <a:p>
            <a:pPr marL="0" indent="0">
              <a:buNone/>
            </a:pPr>
            <a:endParaRPr lang="en-US" altLang="ja-JP" sz="2000" dirty="0" smtClean="0"/>
          </a:p>
          <a:p>
            <a:pPr marL="0" indent="0">
              <a:buNone/>
            </a:pPr>
            <a:r>
              <a:rPr lang="en-US" altLang="ja-JP" sz="1800" dirty="0" smtClean="0"/>
              <a:t>※</a:t>
            </a:r>
            <a:r>
              <a:rPr lang="ja-JP" altLang="en-US" sz="1800" dirty="0" smtClean="0"/>
              <a:t>スカイカウントの推定にここでは各画像の</a:t>
            </a:r>
            <a:r>
              <a:rPr lang="en-US" altLang="ja-JP" sz="1800" dirty="0" smtClean="0"/>
              <a:t>401&lt;x&lt;1400, 401&lt;y&lt;1200</a:t>
            </a:r>
            <a:r>
              <a:rPr lang="ja-JP" altLang="en-US" sz="1800" dirty="0" smtClean="0"/>
              <a:t>の領域を使った。メディアン値をスカイカウントとみなすので、よほど大きな天体が写ってない（もしくはフラット割りが上手くいってない）限りは画像全体を使っても同じだが、念のため。とにかくその領域のメディアンカウントが着目してる天体周りのスカイカウントになりそうな領域を指定すること。</a:t>
            </a:r>
            <a:endParaRPr lang="en-US" altLang="ja-JP" sz="1800" dirty="0"/>
          </a:p>
        </p:txBody>
      </p:sp>
    </p:spTree>
    <p:extLst>
      <p:ext uri="{BB962C8B-B14F-4D97-AF65-F5344CB8AC3E}">
        <p14:creationId xmlns:p14="http://schemas.microsoft.com/office/powerpoint/2010/main" val="4000942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4</a:t>
            </a:r>
            <a:r>
              <a:rPr lang="ja-JP" altLang="en-US" sz="3200" dirty="0" smtClean="0"/>
              <a:t>、 スカイ引き：</a:t>
            </a:r>
            <a:r>
              <a:rPr lang="en-US" altLang="ja-JP" sz="3200" dirty="0" err="1" smtClean="0"/>
              <a:t>subsky-simple.cl</a:t>
            </a:r>
            <a:r>
              <a:rPr lang="en-US" altLang="ja-JP" sz="3200" dirty="0" smtClean="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48579"/>
            <a:ext cx="8468323" cy="5749657"/>
          </a:xfrm>
        </p:spPr>
        <p:txBody>
          <a:bodyPr>
            <a:normAutofit/>
          </a:bodyPr>
          <a:lstStyle/>
          <a:p>
            <a:r>
              <a:rPr kumimoji="1" lang="ja-JP" altLang="en-US" sz="2400" b="1" u="sng" dirty="0" smtClean="0"/>
              <a:t>作業</a:t>
            </a:r>
            <a:endParaRPr kumimoji="1" lang="en-US" altLang="ja-JP" sz="2400" b="1" u="sng" dirty="0" smtClean="0"/>
          </a:p>
          <a:p>
            <a:pPr marL="0" indent="0">
              <a:buNone/>
            </a:pPr>
            <a:r>
              <a:rPr lang="ja-JP" altLang="en-US" sz="2000" dirty="0" smtClean="0"/>
              <a:t>作業ディレクトリにコピーした </a:t>
            </a:r>
            <a:r>
              <a:rPr lang="en-US" altLang="ja-JP" sz="2000" dirty="0" err="1" smtClean="0"/>
              <a:t>subsky-simple.cl</a:t>
            </a:r>
            <a:r>
              <a:rPr lang="en-US" altLang="ja-JP" sz="2000" dirty="0" smtClean="0"/>
              <a:t> </a:t>
            </a:r>
            <a:r>
              <a:rPr lang="ja-JP" altLang="en-US" sz="2000" dirty="0" smtClean="0"/>
              <a:t>を開いて以下のように編集 </a:t>
            </a:r>
            <a:endParaRPr lang="en-US" altLang="ja-JP" sz="2000" dirty="0" smtClean="0"/>
          </a:p>
          <a:p>
            <a:pPr marL="0" indent="0">
              <a:buNone/>
            </a:pPr>
            <a:r>
              <a:rPr lang="en-US" altLang="ja-JP" sz="2000" i="1" dirty="0">
                <a:solidFill>
                  <a:srgbClr val="008000"/>
                </a:solidFill>
              </a:rPr>
              <a:t>###############</a:t>
            </a:r>
            <a:r>
              <a:rPr lang="ja-JP" altLang="en-US" sz="2000" i="1" dirty="0">
                <a:solidFill>
                  <a:srgbClr val="008000"/>
                </a:solidFill>
              </a:rPr>
              <a:t>書き換えるのはココだけ</a:t>
            </a:r>
            <a:r>
              <a:rPr lang="en-US" altLang="ja-JP" sz="2000" i="1" dirty="0">
                <a:solidFill>
                  <a:srgbClr val="008000"/>
                </a:solidFill>
              </a:rPr>
              <a:t>######################</a:t>
            </a:r>
          </a:p>
          <a:p>
            <a:pPr marL="0" indent="0">
              <a:buNone/>
            </a:pPr>
            <a:r>
              <a:rPr lang="en-US" altLang="ja-JP" sz="2000" i="1" dirty="0">
                <a:solidFill>
                  <a:srgbClr val="008000"/>
                </a:solidFill>
              </a:rPr>
              <a:t>fn1="flM51V60s.lis"   #</a:t>
            </a:r>
            <a:r>
              <a:rPr lang="ja-JP" altLang="en-US" sz="2000" i="1" dirty="0">
                <a:solidFill>
                  <a:srgbClr val="008000"/>
                </a:solidFill>
              </a:rPr>
              <a:t>インプットリスト。</a:t>
            </a:r>
            <a:r>
              <a:rPr lang="en-US" altLang="ja-JP" sz="2000" i="1" dirty="0">
                <a:solidFill>
                  <a:srgbClr val="008000"/>
                </a:solidFill>
              </a:rPr>
              <a:t>flat-fielding</a:t>
            </a:r>
            <a:r>
              <a:rPr lang="ja-JP" altLang="en-US" sz="2000" i="1" dirty="0">
                <a:solidFill>
                  <a:srgbClr val="008000"/>
                </a:solidFill>
              </a:rPr>
              <a:t>までされた画像</a:t>
            </a:r>
            <a:r>
              <a:rPr lang="en-US" altLang="ja-JP" sz="2000" i="1" dirty="0">
                <a:solidFill>
                  <a:srgbClr val="008000"/>
                </a:solidFill>
              </a:rPr>
              <a:t>#</a:t>
            </a:r>
          </a:p>
          <a:p>
            <a:pPr marL="0" indent="0">
              <a:buNone/>
            </a:pPr>
            <a:r>
              <a:rPr lang="en-US" altLang="ja-JP" sz="2000" i="1" dirty="0">
                <a:solidFill>
                  <a:srgbClr val="008000"/>
                </a:solidFill>
              </a:rPr>
              <a:t>fn2="subskyM51V60s.lis"     #</a:t>
            </a:r>
            <a:r>
              <a:rPr lang="ja-JP" altLang="en-US" sz="2000" i="1" dirty="0">
                <a:solidFill>
                  <a:srgbClr val="008000"/>
                </a:solidFill>
              </a:rPr>
              <a:t>出来上がりの画像リスト名</a:t>
            </a:r>
            <a:r>
              <a:rPr lang="en-US" altLang="ja-JP" sz="2000" i="1" dirty="0">
                <a:solidFill>
                  <a:srgbClr val="008000"/>
                </a:solidFill>
              </a:rPr>
              <a:t>.</a:t>
            </a:r>
            <a:r>
              <a:rPr lang="ja-JP" altLang="en-US" sz="2000" i="1" dirty="0">
                <a:solidFill>
                  <a:srgbClr val="008000"/>
                </a:solidFill>
              </a:rPr>
              <a:t>あらかじめ作っておいてください</a:t>
            </a:r>
            <a:r>
              <a:rPr lang="en-US" altLang="ja-JP" sz="2000" i="1" dirty="0">
                <a:solidFill>
                  <a:srgbClr val="008000"/>
                </a:solidFill>
              </a:rPr>
              <a:t># </a:t>
            </a:r>
          </a:p>
          <a:p>
            <a:pPr marL="0" indent="0">
              <a:buNone/>
            </a:pPr>
            <a:r>
              <a:rPr lang="en-US" altLang="ja-JP" sz="2000" i="1" dirty="0">
                <a:solidFill>
                  <a:srgbClr val="008000"/>
                </a:solidFill>
              </a:rPr>
              <a:t>fn5="flM51V60s-sky.lis"      #sky</a:t>
            </a:r>
            <a:r>
              <a:rPr lang="ja-JP" altLang="en-US" sz="2000" i="1" dirty="0">
                <a:solidFill>
                  <a:srgbClr val="008000"/>
                </a:solidFill>
              </a:rPr>
              <a:t>推定を</a:t>
            </a:r>
            <a:r>
              <a:rPr lang="en-US" altLang="ja-JP" sz="2000" i="1" dirty="0">
                <a:solidFill>
                  <a:srgbClr val="008000"/>
                </a:solidFill>
              </a:rPr>
              <a:t>fn1</a:t>
            </a:r>
            <a:r>
              <a:rPr lang="ja-JP" altLang="en-US" sz="2000" i="1" dirty="0">
                <a:solidFill>
                  <a:srgbClr val="008000"/>
                </a:solidFill>
              </a:rPr>
              <a:t>以外の画像で行う場合</a:t>
            </a:r>
            <a:r>
              <a:rPr lang="en-US" altLang="ja-JP" sz="2000" i="1" dirty="0">
                <a:solidFill>
                  <a:srgbClr val="008000"/>
                </a:solidFill>
              </a:rPr>
              <a:t>(</a:t>
            </a:r>
            <a:r>
              <a:rPr lang="ja-JP" altLang="en-US" sz="2000" i="1" dirty="0">
                <a:solidFill>
                  <a:srgbClr val="008000"/>
                </a:solidFill>
              </a:rPr>
              <a:t>例えば画像自体は同じだが使う領域を中心付近のみにするなど</a:t>
            </a:r>
            <a:r>
              <a:rPr lang="en-US" altLang="ja-JP" sz="2000" i="1" dirty="0">
                <a:solidFill>
                  <a:srgbClr val="008000"/>
                </a:solidFill>
              </a:rPr>
              <a:t>)</a:t>
            </a:r>
            <a:r>
              <a:rPr lang="ja-JP" altLang="en-US" sz="2000" i="1" dirty="0">
                <a:solidFill>
                  <a:srgbClr val="008000"/>
                </a:solidFill>
              </a:rPr>
              <a:t>、ここにそのリスト名を入れる。</a:t>
            </a:r>
            <a:r>
              <a:rPr lang="en-US" altLang="ja-JP" sz="2000" i="1" dirty="0">
                <a:solidFill>
                  <a:srgbClr val="008000"/>
                </a:solidFill>
              </a:rPr>
              <a:t>fn1</a:t>
            </a:r>
            <a:r>
              <a:rPr lang="ja-JP" altLang="en-US" sz="2000" i="1" dirty="0">
                <a:solidFill>
                  <a:srgbClr val="008000"/>
                </a:solidFill>
              </a:rPr>
              <a:t>と同じなら同じリスト名を入れる。</a:t>
            </a:r>
            <a:r>
              <a:rPr lang="en-US" altLang="ja-JP" sz="2000" i="1" dirty="0">
                <a:solidFill>
                  <a:srgbClr val="008000"/>
                </a:solidFill>
              </a:rPr>
              <a:t>#</a:t>
            </a:r>
          </a:p>
          <a:p>
            <a:pPr marL="0" indent="0">
              <a:buNone/>
            </a:pPr>
            <a:r>
              <a:rPr lang="en-US" altLang="ja-JP" sz="2000" i="1" dirty="0">
                <a:solidFill>
                  <a:srgbClr val="008000"/>
                </a:solidFill>
              </a:rPr>
              <a:t>#####################################################</a:t>
            </a:r>
            <a:r>
              <a:rPr lang="en-US" altLang="ja-JP" sz="2000" i="1" dirty="0" smtClean="0">
                <a:solidFill>
                  <a:srgbClr val="008000"/>
                </a:solidFill>
              </a:rPr>
              <a:t>#</a:t>
            </a:r>
          </a:p>
          <a:p>
            <a:pPr marL="0" indent="0">
              <a:buNone/>
            </a:pPr>
            <a:endParaRPr lang="en-US" altLang="ja-JP" sz="2000" i="1" dirty="0">
              <a:solidFill>
                <a:srgbClr val="008000"/>
              </a:solidFill>
            </a:endParaRPr>
          </a:p>
          <a:p>
            <a:pPr marL="0" indent="0">
              <a:buNone/>
            </a:pPr>
            <a:r>
              <a:rPr lang="en-US" altLang="ja-JP" sz="2000" dirty="0" err="1">
                <a:solidFill>
                  <a:srgbClr val="000000"/>
                </a:solidFill>
              </a:rPr>
              <a:t>iraf</a:t>
            </a:r>
            <a:r>
              <a:rPr lang="ja-JP" altLang="en-US" sz="2000" dirty="0">
                <a:solidFill>
                  <a:srgbClr val="000000"/>
                </a:solidFill>
              </a:rPr>
              <a:t>上</a:t>
            </a:r>
            <a:r>
              <a:rPr lang="ja-JP" altLang="en-US" sz="2000" dirty="0" smtClean="0">
                <a:solidFill>
                  <a:srgbClr val="000000"/>
                </a:solidFill>
              </a:rPr>
              <a:t>で</a:t>
            </a:r>
            <a:r>
              <a:rPr lang="en-US" altLang="ja-JP" sz="2000" dirty="0" err="1" smtClean="0">
                <a:solidFill>
                  <a:srgbClr val="000000"/>
                </a:solidFill>
              </a:rPr>
              <a:t>subsky-simple.cl</a:t>
            </a:r>
            <a:r>
              <a:rPr lang="ja-JP" altLang="en-US" sz="2000" dirty="0">
                <a:solidFill>
                  <a:srgbClr val="000000"/>
                </a:solidFill>
              </a:rPr>
              <a:t>実行</a:t>
            </a:r>
            <a:endParaRPr lang="en-US" altLang="ja-JP" sz="2000" dirty="0">
              <a:solidFill>
                <a:srgbClr val="000000"/>
              </a:solidFill>
            </a:endParaRPr>
          </a:p>
          <a:p>
            <a:pPr marL="0" indent="0">
              <a:buNone/>
            </a:pPr>
            <a:r>
              <a:rPr lang="en-US" altLang="ja-JP" sz="2000" dirty="0" err="1">
                <a:solidFill>
                  <a:srgbClr val="FF0000"/>
                </a:solidFill>
              </a:rPr>
              <a:t>ecl</a:t>
            </a:r>
            <a:r>
              <a:rPr lang="en-US" altLang="ja-JP" sz="2000" dirty="0">
                <a:solidFill>
                  <a:srgbClr val="FF0000"/>
                </a:solidFill>
              </a:rPr>
              <a:t>&gt; cl&lt; </a:t>
            </a:r>
            <a:r>
              <a:rPr lang="en-US" altLang="ja-JP" sz="2000" dirty="0" err="1" smtClean="0">
                <a:solidFill>
                  <a:srgbClr val="FF0000"/>
                </a:solidFill>
              </a:rPr>
              <a:t>subsky-simple.cl</a:t>
            </a:r>
            <a:endParaRPr lang="ja-JP" altLang="en-US" sz="2000" dirty="0">
              <a:solidFill>
                <a:srgbClr val="FF0000"/>
              </a:solidFill>
            </a:endParaRPr>
          </a:p>
          <a:p>
            <a:pPr marL="0" indent="0">
              <a:buNone/>
            </a:pPr>
            <a:endParaRPr lang="ja-JP" altLang="en-US" sz="2000" dirty="0" smtClean="0">
              <a:solidFill>
                <a:srgbClr val="008000"/>
              </a:solidFill>
            </a:endParaRPr>
          </a:p>
        </p:txBody>
      </p:sp>
    </p:spTree>
    <p:extLst>
      <p:ext uri="{BB962C8B-B14F-4D97-AF65-F5344CB8AC3E}">
        <p14:creationId xmlns:p14="http://schemas.microsoft.com/office/powerpoint/2010/main" val="710402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4</a:t>
            </a:r>
            <a:r>
              <a:rPr lang="ja-JP" altLang="en-US" sz="3200" dirty="0"/>
              <a:t>、 スカイ引き：</a:t>
            </a:r>
            <a:r>
              <a:rPr lang="en-US" altLang="ja-JP" sz="3200" dirty="0" err="1"/>
              <a:t>subsky-simple.cl</a:t>
            </a:r>
            <a:r>
              <a:rPr lang="en-US" altLang="ja-JP" sz="3200" dirty="0"/>
              <a:t> </a:t>
            </a:r>
            <a:r>
              <a:rPr lang="ja-JP" altLang="en-US" sz="3200" dirty="0" smtClean="0"/>
              <a:t> </a:t>
            </a:r>
            <a:endParaRPr kumimoji="1" lang="ja-JP" altLang="en-US" sz="3200" dirty="0"/>
          </a:p>
        </p:txBody>
      </p:sp>
      <p:pic>
        <p:nvPicPr>
          <p:cNvPr id="4" name="図 3" descr="スクリーンショット 2012-12-22 16.52.2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479" y="3197410"/>
            <a:ext cx="2388555" cy="3519368"/>
          </a:xfrm>
          <a:prstGeom prst="rect">
            <a:avLst/>
          </a:prstGeom>
        </p:spPr>
      </p:pic>
      <p:pic>
        <p:nvPicPr>
          <p:cNvPr id="6" name="図 5" descr="スクリーンショット 2012-12-22 16.54.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584" y="3018118"/>
            <a:ext cx="1881216" cy="1404470"/>
          </a:xfrm>
          <a:prstGeom prst="rect">
            <a:avLst/>
          </a:prstGeom>
        </p:spPr>
      </p:pic>
      <p:sp>
        <p:nvSpPr>
          <p:cNvPr id="8" name="テキスト ボックス 7"/>
          <p:cNvSpPr txBox="1"/>
          <p:nvPr/>
        </p:nvSpPr>
        <p:spPr>
          <a:xfrm>
            <a:off x="419100" y="1164965"/>
            <a:ext cx="3749487" cy="5447646"/>
          </a:xfrm>
          <a:prstGeom prst="rect">
            <a:avLst/>
          </a:prstGeom>
          <a:noFill/>
        </p:spPr>
        <p:txBody>
          <a:bodyPr wrap="square" rtlCol="0">
            <a:spAutoFit/>
          </a:bodyPr>
          <a:lstStyle/>
          <a:p>
            <a:pPr marL="285750" indent="-285750">
              <a:buFont typeface="Arial"/>
              <a:buChar char="•"/>
            </a:pPr>
            <a:r>
              <a:rPr kumimoji="1" lang="ja-JP" altLang="en-US" sz="2400" b="1" u="sng" dirty="0" smtClean="0"/>
              <a:t>結果</a:t>
            </a:r>
            <a:endParaRPr kumimoji="1" lang="en-US" altLang="ja-JP" sz="2400" b="1" u="sng" dirty="0" smtClean="0"/>
          </a:p>
          <a:p>
            <a:r>
              <a:rPr lang="ja-JP" altLang="en-US" dirty="0" smtClean="0"/>
              <a:t>フラット割り</a:t>
            </a:r>
            <a:r>
              <a:rPr lang="en-US" altLang="en-US" dirty="0" smtClean="0"/>
              <a:t>画像</a:t>
            </a:r>
            <a:r>
              <a:rPr lang="ja-JP" altLang="en-US" dirty="0" smtClean="0"/>
              <a:t>（右）とスカイ引き後（左）</a:t>
            </a:r>
            <a:endParaRPr lang="en-US" altLang="ja-JP" dirty="0" smtClean="0"/>
          </a:p>
          <a:p>
            <a:endParaRPr lang="en-US" altLang="ja-JP" dirty="0" smtClean="0"/>
          </a:p>
          <a:p>
            <a:r>
              <a:rPr lang="ja-JP" altLang="en-US" dirty="0" smtClean="0"/>
              <a:t>見た目には違いがないが、断面図を見ると、スカイ引き後はバックグラウンドのカウントが大体０になっているのが分かる。</a:t>
            </a:r>
            <a:endParaRPr lang="en-US" altLang="ja-JP" dirty="0" smtClean="0"/>
          </a:p>
          <a:p>
            <a:endParaRPr lang="en-US" altLang="ja-JP" dirty="0" smtClean="0"/>
          </a:p>
          <a:p>
            <a:r>
              <a:rPr lang="ja-JP" altLang="en-US" dirty="0" smtClean="0"/>
              <a:t>あまりにも０から離れている場合には領域を変えるなどやり直した方が良いが、測光の時にも</a:t>
            </a:r>
            <a:r>
              <a:rPr lang="en-US" altLang="ja-JP" dirty="0" err="1" smtClean="0"/>
              <a:t>SExtractor</a:t>
            </a:r>
            <a:r>
              <a:rPr lang="ja-JP" altLang="en-US" dirty="0" smtClean="0"/>
              <a:t>で</a:t>
            </a:r>
            <a:r>
              <a:rPr lang="en-US" altLang="ja-JP" dirty="0" smtClean="0"/>
              <a:t>local</a:t>
            </a:r>
            <a:r>
              <a:rPr lang="ja-JP" altLang="en-US" dirty="0" smtClean="0"/>
              <a:t>なスカイ引きしてくれるので神経質になりすぎなくてもいい。</a:t>
            </a:r>
            <a:endParaRPr lang="en-US" altLang="ja-JP" dirty="0" smtClean="0"/>
          </a:p>
          <a:p>
            <a:endParaRPr lang="en-US" altLang="ja-JP" dirty="0">
              <a:solidFill>
                <a:srgbClr val="660066"/>
              </a:solidFill>
            </a:endParaRPr>
          </a:p>
          <a:p>
            <a:r>
              <a:rPr lang="en-US" altLang="ja-JP" dirty="0" smtClean="0">
                <a:solidFill>
                  <a:srgbClr val="4F81BD"/>
                </a:solidFill>
              </a:rPr>
              <a:t>※</a:t>
            </a:r>
            <a:r>
              <a:rPr lang="ja-JP" altLang="en-US" dirty="0" smtClean="0">
                <a:solidFill>
                  <a:srgbClr val="4F81BD"/>
                </a:solidFill>
              </a:rPr>
              <a:t>おまけで各画像毎の時間とスカイカウントが格納された</a:t>
            </a:r>
            <a:r>
              <a:rPr lang="en-US" altLang="ja-JP" dirty="0" err="1" smtClean="0">
                <a:solidFill>
                  <a:srgbClr val="4F81BD"/>
                </a:solidFill>
              </a:rPr>
              <a:t>skycount.dat</a:t>
            </a:r>
            <a:r>
              <a:rPr lang="ja-JP" altLang="en-US" dirty="0" smtClean="0">
                <a:solidFill>
                  <a:srgbClr val="4F81BD"/>
                </a:solidFill>
              </a:rPr>
              <a:t>というファイルも出力される。</a:t>
            </a:r>
            <a:endParaRPr lang="en-US" altLang="ja-JP" dirty="0" smtClean="0">
              <a:solidFill>
                <a:srgbClr val="4F81BD"/>
              </a:solidFill>
            </a:endParaRPr>
          </a:p>
          <a:p>
            <a:endParaRPr lang="en-US" altLang="ja-JP" dirty="0"/>
          </a:p>
        </p:txBody>
      </p:sp>
      <p:sp>
        <p:nvSpPr>
          <p:cNvPr id="10" name="テキスト ボックス 9"/>
          <p:cNvSpPr txBox="1"/>
          <p:nvPr/>
        </p:nvSpPr>
        <p:spPr>
          <a:xfrm>
            <a:off x="6651788" y="2439579"/>
            <a:ext cx="2167403" cy="646331"/>
          </a:xfrm>
          <a:prstGeom prst="rect">
            <a:avLst/>
          </a:prstGeom>
          <a:noFill/>
        </p:spPr>
        <p:txBody>
          <a:bodyPr wrap="square" rtlCol="0">
            <a:spAutoFit/>
          </a:bodyPr>
          <a:lstStyle/>
          <a:p>
            <a:r>
              <a:rPr lang="ja-JP" altLang="en-US" dirty="0" smtClean="0"/>
              <a:t>フラット割り後の</a:t>
            </a:r>
            <a:r>
              <a:rPr lang="en-US" altLang="ja-JP" dirty="0" smtClean="0"/>
              <a:t>M51</a:t>
            </a:r>
            <a:r>
              <a:rPr lang="ja-JP" altLang="en-US" dirty="0" smtClean="0"/>
              <a:t>画像</a:t>
            </a:r>
            <a:r>
              <a:rPr lang="en-US" altLang="ja-JP" dirty="0" smtClean="0"/>
              <a:t>(V)</a:t>
            </a:r>
            <a:endParaRPr kumimoji="1" lang="ja-JP" altLang="en-US" dirty="0"/>
          </a:p>
        </p:txBody>
      </p:sp>
      <p:pic>
        <p:nvPicPr>
          <p:cNvPr id="12" name="図 11" descr="スクリーンショット 2012-12-24 16.19.5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5228" y="3062941"/>
            <a:ext cx="2311951" cy="3660589"/>
          </a:xfrm>
          <a:prstGeom prst="rect">
            <a:avLst/>
          </a:prstGeom>
        </p:spPr>
      </p:pic>
      <p:pic>
        <p:nvPicPr>
          <p:cNvPr id="14" name="図 13" descr="スクリーンショット 2012-12-24 16.21.0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1788" y="3062941"/>
            <a:ext cx="1860188" cy="1361263"/>
          </a:xfrm>
          <a:prstGeom prst="rect">
            <a:avLst/>
          </a:prstGeom>
        </p:spPr>
      </p:pic>
      <p:sp>
        <p:nvSpPr>
          <p:cNvPr id="15" name="テキスト ボックス 14"/>
          <p:cNvSpPr txBox="1"/>
          <p:nvPr/>
        </p:nvSpPr>
        <p:spPr>
          <a:xfrm>
            <a:off x="4299776" y="2442569"/>
            <a:ext cx="2167403" cy="646331"/>
          </a:xfrm>
          <a:prstGeom prst="rect">
            <a:avLst/>
          </a:prstGeom>
          <a:noFill/>
        </p:spPr>
        <p:txBody>
          <a:bodyPr wrap="square" rtlCol="0">
            <a:spAutoFit/>
          </a:bodyPr>
          <a:lstStyle/>
          <a:p>
            <a:r>
              <a:rPr lang="ja-JP" altLang="en-US" dirty="0" smtClean="0"/>
              <a:t>スカイ引き後の</a:t>
            </a:r>
            <a:r>
              <a:rPr lang="en-US" altLang="ja-JP" dirty="0" smtClean="0"/>
              <a:t>M51</a:t>
            </a:r>
            <a:r>
              <a:rPr lang="ja-JP" altLang="en-US" dirty="0" smtClean="0"/>
              <a:t>画像</a:t>
            </a:r>
            <a:r>
              <a:rPr lang="en-US" altLang="ja-JP" dirty="0" smtClean="0"/>
              <a:t>(V)</a:t>
            </a:r>
            <a:endParaRPr kumimoji="1" lang="ja-JP" altLang="en-US" dirty="0"/>
          </a:p>
        </p:txBody>
      </p:sp>
      <p:sp>
        <p:nvSpPr>
          <p:cNvPr id="16" name="正方形/長方形 15"/>
          <p:cNvSpPr/>
          <p:nvPr/>
        </p:nvSpPr>
        <p:spPr>
          <a:xfrm>
            <a:off x="6805584" y="5797178"/>
            <a:ext cx="889122" cy="597647"/>
          </a:xfrm>
          <a:prstGeom prst="rect">
            <a:avLst/>
          </a:prstGeom>
          <a:noFill/>
          <a:ln w="254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18" name="直線矢印コネクタ 17"/>
          <p:cNvCxnSpPr>
            <a:stCxn id="19" idx="3"/>
            <a:endCxn id="16" idx="1"/>
          </p:cNvCxnSpPr>
          <p:nvPr/>
        </p:nvCxnSpPr>
        <p:spPr>
          <a:xfrm flipV="1">
            <a:off x="3827786" y="6096002"/>
            <a:ext cx="2977798" cy="298823"/>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9" name="テキスト ボックス 18"/>
          <p:cNvSpPr txBox="1"/>
          <p:nvPr/>
        </p:nvSpPr>
        <p:spPr>
          <a:xfrm>
            <a:off x="2130987" y="6210159"/>
            <a:ext cx="1696799" cy="369332"/>
          </a:xfrm>
          <a:prstGeom prst="rect">
            <a:avLst/>
          </a:prstGeom>
          <a:noFill/>
        </p:spPr>
        <p:txBody>
          <a:bodyPr wrap="none" rtlCol="0">
            <a:spAutoFit/>
          </a:bodyPr>
          <a:lstStyle/>
          <a:p>
            <a:r>
              <a:rPr kumimoji="1" lang="ja-JP" altLang="en-US" dirty="0" smtClean="0"/>
              <a:t>スカイ推定領域</a:t>
            </a:r>
            <a:endParaRPr kumimoji="1" lang="ja-JP" altLang="en-US" dirty="0"/>
          </a:p>
        </p:txBody>
      </p:sp>
    </p:spTree>
    <p:extLst>
      <p:ext uri="{BB962C8B-B14F-4D97-AF65-F5344CB8AC3E}">
        <p14:creationId xmlns:p14="http://schemas.microsoft.com/office/powerpoint/2010/main" val="2272113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8"/>
            <a:ext cx="8229600" cy="773941"/>
          </a:xfrm>
        </p:spPr>
        <p:txBody>
          <a:bodyPr>
            <a:normAutofit/>
          </a:bodyPr>
          <a:lstStyle/>
          <a:p>
            <a:r>
              <a:rPr lang="en-US" altLang="ja-JP" sz="3200" dirty="0"/>
              <a:t>5</a:t>
            </a:r>
            <a:r>
              <a:rPr lang="ja-JP" altLang="en-US" sz="3200" dirty="0"/>
              <a:t>、 </a:t>
            </a:r>
            <a:r>
              <a:rPr lang="ja-JP" altLang="en-US" sz="3200" dirty="0" smtClean="0"/>
              <a:t>天体検出・カタロク</a:t>
            </a:r>
            <a:r>
              <a:rPr lang="ja-JP" altLang="en-US" sz="3200" dirty="0"/>
              <a:t>゙</a:t>
            </a:r>
            <a:r>
              <a:rPr lang="ja-JP" altLang="en-US" sz="3200" dirty="0" smtClean="0"/>
              <a:t>作成：</a:t>
            </a:r>
            <a:r>
              <a:rPr lang="en-US" altLang="ja-JP" sz="3200" dirty="0" err="1" smtClean="0"/>
              <a:t>obj-detection.sh</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663788"/>
            <a:ext cx="8468323" cy="6176168"/>
          </a:xfrm>
        </p:spPr>
        <p:txBody>
          <a:bodyPr>
            <a:noAutofit/>
          </a:bodyPr>
          <a:lstStyle/>
          <a:p>
            <a:r>
              <a:rPr lang="ja-JP" altLang="en-US" sz="2400" b="1" u="sng" dirty="0"/>
              <a:t>ロジック</a:t>
            </a:r>
            <a:endParaRPr lang="en-US" altLang="ja-JP" sz="2400" b="1" u="sng" dirty="0"/>
          </a:p>
          <a:p>
            <a:pPr marL="0" indent="0">
              <a:buNone/>
            </a:pPr>
            <a:r>
              <a:rPr lang="ja-JP" altLang="en-US" sz="2000" dirty="0" smtClean="0"/>
              <a:t>この後の天体位置合わせの準備</a:t>
            </a:r>
            <a:r>
              <a:rPr lang="en-US" altLang="ja-JP" sz="2000" dirty="0" smtClean="0"/>
              <a:t> =&gt; </a:t>
            </a:r>
            <a:r>
              <a:rPr lang="ja-JP" altLang="en-US" sz="2000" dirty="0" smtClean="0"/>
              <a:t>スカイ引きまで</a:t>
            </a:r>
            <a:r>
              <a:rPr lang="ja-JP" altLang="en-US" sz="2000" dirty="0"/>
              <a:t>終わった</a:t>
            </a:r>
            <a:r>
              <a:rPr lang="ja-JP" altLang="en-US" sz="2000" dirty="0" smtClean="0"/>
              <a:t>オブジェクトフレーム一枚一枚に</a:t>
            </a:r>
            <a:r>
              <a:rPr lang="ja-JP" altLang="en-US" sz="2000" dirty="0"/>
              <a:t>対して</a:t>
            </a:r>
            <a:r>
              <a:rPr lang="ja-JP" altLang="en-US" sz="2000" dirty="0" smtClean="0"/>
              <a:t>、</a:t>
            </a:r>
            <a:r>
              <a:rPr lang="en-US" altLang="ja-JP" sz="2000" dirty="0" err="1" smtClean="0"/>
              <a:t>SExtractor</a:t>
            </a:r>
            <a:r>
              <a:rPr lang="ja-JP" altLang="en-US" sz="2000" dirty="0" smtClean="0"/>
              <a:t>で天体検出をかけ、明るい点源カタログを作成。複数枚分</a:t>
            </a:r>
            <a:r>
              <a:rPr lang="ja-JP" altLang="en-US" sz="2000" dirty="0"/>
              <a:t>を一気に行う</a:t>
            </a:r>
            <a:r>
              <a:rPr lang="ja-JP" altLang="en-US" sz="2000" dirty="0" smtClean="0"/>
              <a:t>。</a:t>
            </a:r>
            <a:endParaRPr lang="en-US" altLang="ja-JP" sz="2000" dirty="0"/>
          </a:p>
          <a:p>
            <a:endParaRPr kumimoji="1" lang="en-US" altLang="ja-JP" sz="2000" dirty="0" smtClean="0"/>
          </a:p>
          <a:p>
            <a:r>
              <a:rPr lang="ja-JP" altLang="en-US" sz="2400" b="1" u="sng" dirty="0" smtClean="0"/>
              <a:t>作業</a:t>
            </a:r>
            <a:r>
              <a:rPr lang="ja-JP" altLang="en-US" sz="2400" dirty="0" smtClean="0"/>
              <a:t>（</a:t>
            </a:r>
            <a:r>
              <a:rPr lang="en-US" altLang="ja-JP" sz="2400" dirty="0" smtClean="0"/>
              <a:t>M51/</a:t>
            </a:r>
            <a:r>
              <a:rPr lang="ja-JP" altLang="en-US" sz="2400" dirty="0" smtClean="0"/>
              <a:t>ディレクトリ内で）</a:t>
            </a:r>
            <a:endParaRPr lang="en-US" altLang="ja-JP" sz="2400" dirty="0" smtClean="0"/>
          </a:p>
          <a:p>
            <a:pPr marL="0" indent="0">
              <a:buNone/>
            </a:pPr>
            <a:r>
              <a:rPr lang="en-US" altLang="ja-JP" sz="2000" dirty="0" err="1" smtClean="0"/>
              <a:t>SExtractor</a:t>
            </a:r>
            <a:r>
              <a:rPr lang="ja-JP" altLang="en-US" sz="2000" dirty="0"/>
              <a:t>を使う関係上、適当でいいので</a:t>
            </a:r>
            <a:r>
              <a:rPr lang="en-US" altLang="ja-JP" sz="2000" dirty="0" err="1"/>
              <a:t>SExtractor</a:t>
            </a:r>
            <a:r>
              <a:rPr lang="ja-JP" altLang="en-US" sz="2000" dirty="0"/>
              <a:t>を回すのに必要なパラメータファイル</a:t>
            </a:r>
            <a:r>
              <a:rPr lang="ja-JP" altLang="en-US" sz="2000" dirty="0" smtClean="0"/>
              <a:t>等３つの</a:t>
            </a:r>
            <a:r>
              <a:rPr lang="ja-JP" altLang="en-US" sz="2000" dirty="0"/>
              <a:t>ファイル（</a:t>
            </a:r>
            <a:r>
              <a:rPr lang="en-US" altLang="ja-JP" sz="2000" dirty="0"/>
              <a:t>〜.</a:t>
            </a:r>
            <a:r>
              <a:rPr lang="en-US" altLang="ja-JP" sz="2000" dirty="0" smtClean="0"/>
              <a:t>sex</a:t>
            </a:r>
            <a:r>
              <a:rPr lang="ja-JP" altLang="en-US" sz="2000" dirty="0" smtClean="0"/>
              <a:t>、</a:t>
            </a:r>
            <a:r>
              <a:rPr lang="en-US" altLang="ja-JP" sz="2000" dirty="0"/>
              <a:t>〜.</a:t>
            </a:r>
            <a:r>
              <a:rPr lang="en-US" altLang="ja-JP" sz="2000" dirty="0" err="1"/>
              <a:t>conv</a:t>
            </a:r>
            <a:r>
              <a:rPr lang="ja-JP" altLang="en-US" sz="2000" dirty="0"/>
              <a:t>、</a:t>
            </a:r>
            <a:r>
              <a:rPr lang="en-US" altLang="ja-JP" sz="2000" dirty="0"/>
              <a:t>〜.</a:t>
            </a:r>
            <a:r>
              <a:rPr lang="en-US" altLang="ja-JP" sz="2000" dirty="0" err="1"/>
              <a:t>nmw</a:t>
            </a:r>
            <a:r>
              <a:rPr lang="ja-JP" altLang="en-US" sz="2000" dirty="0"/>
              <a:t>）をコピーしておく。ここでは</a:t>
            </a:r>
            <a:r>
              <a:rPr lang="en-US" altLang="ja-JP" sz="2000" dirty="0" err="1"/>
              <a:t>SExtractor</a:t>
            </a:r>
            <a:r>
              <a:rPr lang="ja-JP" altLang="en-US" sz="2000" dirty="0"/>
              <a:t>が用意してくれてる</a:t>
            </a:r>
            <a:r>
              <a:rPr lang="en-US" altLang="ja-JP" sz="2000" dirty="0"/>
              <a:t>”default.*”</a:t>
            </a:r>
            <a:r>
              <a:rPr lang="ja-JP" altLang="en-US" sz="2000" dirty="0"/>
              <a:t>を使う。</a:t>
            </a:r>
            <a:endParaRPr lang="en-US" altLang="ja-JP" sz="2000" dirty="0"/>
          </a:p>
          <a:p>
            <a:pPr marL="0" indent="0">
              <a:buNone/>
            </a:pPr>
            <a:r>
              <a:rPr lang="en-US" altLang="ja-JP" sz="2000" dirty="0" smtClean="0">
                <a:solidFill>
                  <a:srgbClr val="0000FF"/>
                </a:solidFill>
              </a:rPr>
              <a:t>% </a:t>
            </a:r>
            <a:r>
              <a:rPr lang="en-US" altLang="ja-JP" sz="2000" dirty="0" err="1">
                <a:solidFill>
                  <a:srgbClr val="0000FF"/>
                </a:solidFill>
              </a:rPr>
              <a:t>cp</a:t>
            </a:r>
            <a:r>
              <a:rPr lang="en-US" altLang="ja-JP" sz="2000" dirty="0">
                <a:solidFill>
                  <a:srgbClr val="0000FF"/>
                </a:solidFill>
              </a:rPr>
              <a:t> ~/sextractor-2.5.0/</a:t>
            </a:r>
            <a:r>
              <a:rPr lang="en-US" altLang="ja-JP" sz="2000" dirty="0" err="1">
                <a:solidFill>
                  <a:srgbClr val="0000FF"/>
                </a:solidFill>
              </a:rPr>
              <a:t>config</a:t>
            </a:r>
            <a:r>
              <a:rPr lang="en-US" altLang="ja-JP" sz="2000" dirty="0">
                <a:solidFill>
                  <a:srgbClr val="0000FF"/>
                </a:solidFill>
              </a:rPr>
              <a:t>/default.* </a:t>
            </a:r>
            <a:r>
              <a:rPr lang="en-US" altLang="ja-JP" sz="2000" dirty="0" smtClean="0">
                <a:solidFill>
                  <a:srgbClr val="0000FF"/>
                </a:solidFill>
              </a:rPr>
              <a:t>.</a:t>
            </a:r>
          </a:p>
          <a:p>
            <a:pPr marL="0" indent="0">
              <a:buNone/>
            </a:pPr>
            <a:endParaRPr lang="en-US" altLang="ja-JP" sz="2000" dirty="0">
              <a:solidFill>
                <a:srgbClr val="000000"/>
              </a:solidFill>
            </a:endParaRPr>
          </a:p>
          <a:p>
            <a:pPr marL="0" indent="0">
              <a:buNone/>
            </a:pPr>
            <a:r>
              <a:rPr lang="en-US" altLang="ja-JP" sz="2000" dirty="0" smtClean="0">
                <a:solidFill>
                  <a:srgbClr val="000000"/>
                </a:solidFill>
              </a:rPr>
              <a:t>※</a:t>
            </a:r>
            <a:r>
              <a:rPr lang="ja-JP" altLang="en-US" sz="2000" dirty="0" smtClean="0">
                <a:solidFill>
                  <a:srgbClr val="000000"/>
                </a:solidFill>
              </a:rPr>
              <a:t>どのような基準で天体検出をかけるか（</a:t>
            </a:r>
            <a:r>
              <a:rPr lang="en-US" altLang="ja-JP" sz="2000" dirty="0" smtClean="0">
                <a:solidFill>
                  <a:srgbClr val="000000"/>
                </a:solidFill>
              </a:rPr>
              <a:t>DETECT_THRESH, DETECT_MINAREA</a:t>
            </a:r>
            <a:r>
              <a:rPr lang="ja-JP" altLang="en-US" sz="2000" dirty="0" smtClean="0">
                <a:solidFill>
                  <a:srgbClr val="000000"/>
                </a:solidFill>
              </a:rPr>
              <a:t>）はプログラムの中で別に指定するので、パラメータファイル（</a:t>
            </a:r>
            <a:r>
              <a:rPr lang="en-US" altLang="ja-JP" sz="2000" dirty="0" smtClean="0">
                <a:solidFill>
                  <a:srgbClr val="000000"/>
                </a:solidFill>
              </a:rPr>
              <a:t>〜.sex</a:t>
            </a:r>
            <a:r>
              <a:rPr lang="ja-JP" altLang="en-US" sz="2000" dirty="0" smtClean="0">
                <a:solidFill>
                  <a:srgbClr val="000000"/>
                </a:solidFill>
              </a:rPr>
              <a:t>）は適当でいい。</a:t>
            </a:r>
            <a:endParaRPr lang="en-US" altLang="ja-JP" sz="2000" dirty="0">
              <a:solidFill>
                <a:srgbClr val="000000"/>
              </a:solidFill>
            </a:endParaRPr>
          </a:p>
        </p:txBody>
      </p:sp>
    </p:spTree>
    <p:extLst>
      <p:ext uri="{BB962C8B-B14F-4D97-AF65-F5344CB8AC3E}">
        <p14:creationId xmlns:p14="http://schemas.microsoft.com/office/powerpoint/2010/main" val="3556898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8"/>
            <a:ext cx="8229600" cy="773941"/>
          </a:xfrm>
        </p:spPr>
        <p:txBody>
          <a:bodyPr>
            <a:normAutofit/>
          </a:bodyPr>
          <a:lstStyle/>
          <a:p>
            <a:r>
              <a:rPr lang="en-US" altLang="ja-JP" sz="3200" dirty="0"/>
              <a:t>5</a:t>
            </a:r>
            <a:r>
              <a:rPr lang="ja-JP" altLang="en-US" sz="3200" dirty="0"/>
              <a:t>、 </a:t>
            </a:r>
            <a:r>
              <a:rPr lang="ja-JP" altLang="en-US" sz="3200" dirty="0" smtClean="0"/>
              <a:t>天体検出・カタロク</a:t>
            </a:r>
            <a:r>
              <a:rPr lang="ja-JP" altLang="en-US" sz="3200" dirty="0"/>
              <a:t>゙</a:t>
            </a:r>
            <a:r>
              <a:rPr lang="ja-JP" altLang="en-US" sz="3200" dirty="0" smtClean="0"/>
              <a:t>作成：</a:t>
            </a:r>
            <a:r>
              <a:rPr lang="en-US" altLang="ja-JP" sz="3200" dirty="0" err="1" smtClean="0"/>
              <a:t>obj-detection.sh</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663788"/>
            <a:ext cx="8468323" cy="6176168"/>
          </a:xfrm>
        </p:spPr>
        <p:txBody>
          <a:bodyPr>
            <a:noAutofit/>
          </a:bodyPr>
          <a:lstStyle/>
          <a:p>
            <a:r>
              <a:rPr lang="ja-JP" altLang="en-US" sz="2400" b="1" u="sng" dirty="0" smtClean="0"/>
              <a:t>作業</a:t>
            </a:r>
            <a:endParaRPr lang="en-US" altLang="ja-JP" sz="2400" b="1" u="sng" dirty="0"/>
          </a:p>
          <a:p>
            <a:pPr marL="0" indent="0">
              <a:buNone/>
            </a:pPr>
            <a:r>
              <a:rPr lang="ja-JP" altLang="en-US" sz="2000" dirty="0" smtClean="0"/>
              <a:t>作業</a:t>
            </a:r>
            <a:r>
              <a:rPr lang="ja-JP" altLang="en-US" sz="2000" dirty="0"/>
              <a:t>ディレクトリにコピーした </a:t>
            </a:r>
            <a:r>
              <a:rPr lang="en-US" altLang="ja-JP" sz="2000" dirty="0" err="1" smtClean="0"/>
              <a:t>obj-detection.sh</a:t>
            </a:r>
            <a:r>
              <a:rPr lang="en-US" altLang="ja-JP" sz="2000" dirty="0" smtClean="0"/>
              <a:t> </a:t>
            </a:r>
            <a:r>
              <a:rPr lang="ja-JP" altLang="en-US" sz="2000" dirty="0"/>
              <a:t>を開いて以下のように編集 </a:t>
            </a:r>
            <a:endParaRPr lang="en-US" altLang="ja-JP" sz="2000" dirty="0"/>
          </a:p>
          <a:p>
            <a:pPr marL="0" indent="0">
              <a:buNone/>
            </a:pPr>
            <a:r>
              <a:rPr lang="en-US" altLang="ja-JP" sz="1800" i="1" dirty="0">
                <a:solidFill>
                  <a:srgbClr val="008000"/>
                </a:solidFill>
              </a:rPr>
              <a:t>###############</a:t>
            </a:r>
            <a:r>
              <a:rPr lang="ja-JP" altLang="en-US" sz="1800" i="1" dirty="0">
                <a:solidFill>
                  <a:srgbClr val="008000"/>
                </a:solidFill>
              </a:rPr>
              <a:t>書き換えるのはココだけ</a:t>
            </a:r>
            <a:r>
              <a:rPr lang="en-US" altLang="ja-JP" sz="1800" i="1" dirty="0">
                <a:solidFill>
                  <a:srgbClr val="008000"/>
                </a:solidFill>
              </a:rPr>
              <a:t>#####################</a:t>
            </a:r>
            <a:r>
              <a:rPr lang="en-US" altLang="ja-JP" sz="1800" i="1" dirty="0" smtClean="0">
                <a:solidFill>
                  <a:srgbClr val="008000"/>
                </a:solidFill>
              </a:rPr>
              <a:t>############</a:t>
            </a:r>
            <a:endParaRPr lang="en-US" altLang="ja-JP" sz="1800" dirty="0"/>
          </a:p>
          <a:p>
            <a:pPr marL="0" indent="0">
              <a:buNone/>
            </a:pPr>
            <a:r>
              <a:rPr lang="en-US" altLang="ja-JP" sz="1800" i="1" dirty="0">
                <a:solidFill>
                  <a:srgbClr val="008000"/>
                </a:solidFill>
              </a:rPr>
              <a:t>#※</a:t>
            </a:r>
            <a:r>
              <a:rPr lang="ja-JP" altLang="en-US" sz="1800" i="1" dirty="0">
                <a:solidFill>
                  <a:srgbClr val="008000"/>
                </a:solidFill>
              </a:rPr>
              <a:t>適当でいいので</a:t>
            </a:r>
            <a:r>
              <a:rPr lang="en-US" altLang="ja-JP" sz="1800" i="1" dirty="0" err="1">
                <a:solidFill>
                  <a:srgbClr val="008000"/>
                </a:solidFill>
              </a:rPr>
              <a:t>SExtractor</a:t>
            </a:r>
            <a:r>
              <a:rPr lang="ja-JP" altLang="en-US" sz="1800" i="1" dirty="0">
                <a:solidFill>
                  <a:srgbClr val="008000"/>
                </a:solidFill>
              </a:rPr>
              <a:t>のパラメータファイルとそれに応じた</a:t>
            </a:r>
            <a:r>
              <a:rPr lang="en-US" altLang="ja-JP" sz="1800" i="1" dirty="0">
                <a:solidFill>
                  <a:srgbClr val="008000"/>
                </a:solidFill>
              </a:rPr>
              <a:t>,~.</a:t>
            </a:r>
            <a:r>
              <a:rPr lang="en-US" altLang="ja-JP" sz="1800" i="1" dirty="0" err="1">
                <a:solidFill>
                  <a:srgbClr val="008000"/>
                </a:solidFill>
              </a:rPr>
              <a:t>conv</a:t>
            </a:r>
            <a:r>
              <a:rPr lang="en-US" altLang="ja-JP" sz="1800" i="1" dirty="0">
                <a:solidFill>
                  <a:srgbClr val="008000"/>
                </a:solidFill>
              </a:rPr>
              <a:t>,~.</a:t>
            </a:r>
            <a:r>
              <a:rPr lang="en-US" altLang="ja-JP" sz="1800" i="1" dirty="0" err="1">
                <a:solidFill>
                  <a:srgbClr val="008000"/>
                </a:solidFill>
              </a:rPr>
              <a:t>nmw</a:t>
            </a:r>
            <a:r>
              <a:rPr lang="ja-JP" altLang="en-US" sz="1800" i="1" dirty="0">
                <a:solidFill>
                  <a:srgbClr val="008000"/>
                </a:solidFill>
              </a:rPr>
              <a:t>を同じディレクトリ内に先に用意しておくこと。</a:t>
            </a:r>
            <a:endParaRPr lang="en-US" altLang="ja-JP" sz="1800" i="1" dirty="0" smtClean="0">
              <a:solidFill>
                <a:srgbClr val="008000"/>
              </a:solidFill>
            </a:endParaRPr>
          </a:p>
          <a:p>
            <a:pPr marL="0" indent="0">
              <a:buNone/>
            </a:pPr>
            <a:r>
              <a:rPr lang="en-US" altLang="ja-JP" sz="1800" i="1" dirty="0" err="1" smtClean="0">
                <a:solidFill>
                  <a:srgbClr val="008000"/>
                </a:solidFill>
              </a:rPr>
              <a:t>SExt_file</a:t>
            </a:r>
            <a:r>
              <a:rPr lang="en-US" altLang="ja-JP" sz="1800" i="1" dirty="0" smtClean="0">
                <a:solidFill>
                  <a:srgbClr val="008000"/>
                </a:solidFill>
              </a:rPr>
              <a:t>=“</a:t>
            </a:r>
            <a:r>
              <a:rPr lang="en-US" altLang="ja-JP" sz="1800" i="1" dirty="0" err="1" smtClean="0">
                <a:solidFill>
                  <a:srgbClr val="008000"/>
                </a:solidFill>
              </a:rPr>
              <a:t>default.sex</a:t>
            </a:r>
            <a:r>
              <a:rPr lang="en-US" altLang="ja-JP" sz="1800" i="1" dirty="0" smtClean="0">
                <a:solidFill>
                  <a:srgbClr val="008000"/>
                </a:solidFill>
              </a:rPr>
              <a:t>”  </a:t>
            </a:r>
            <a:endParaRPr lang="en-US" altLang="ja-JP" sz="1800" i="1" dirty="0">
              <a:solidFill>
                <a:srgbClr val="008000"/>
              </a:solidFill>
            </a:endParaRPr>
          </a:p>
          <a:p>
            <a:pPr marL="0" indent="0">
              <a:buNone/>
            </a:pPr>
            <a:r>
              <a:rPr lang="en-US" altLang="ja-JP" sz="1800" i="1" dirty="0" err="1">
                <a:solidFill>
                  <a:srgbClr val="008000"/>
                </a:solidFill>
              </a:rPr>
              <a:t>ID_first</a:t>
            </a:r>
            <a:r>
              <a:rPr lang="en-US" altLang="ja-JP" sz="1800" i="1" dirty="0" smtClean="0">
                <a:solidFill>
                  <a:srgbClr val="008000"/>
                </a:solidFill>
              </a:rPr>
              <a:t>=10</a:t>
            </a:r>
            <a:endParaRPr lang="en-US" altLang="ja-JP" sz="1800" i="1" dirty="0">
              <a:solidFill>
                <a:srgbClr val="008000"/>
              </a:solidFill>
            </a:endParaRPr>
          </a:p>
          <a:p>
            <a:pPr marL="0" indent="0">
              <a:buNone/>
            </a:pPr>
            <a:r>
              <a:rPr lang="en-US" altLang="ja-JP" sz="1800" i="1" dirty="0" err="1">
                <a:solidFill>
                  <a:srgbClr val="008000"/>
                </a:solidFill>
              </a:rPr>
              <a:t>ID_last</a:t>
            </a:r>
            <a:r>
              <a:rPr lang="en-US" altLang="ja-JP" sz="1800" i="1" dirty="0" smtClean="0">
                <a:solidFill>
                  <a:srgbClr val="008000"/>
                </a:solidFill>
              </a:rPr>
              <a:t>=6</a:t>
            </a:r>
            <a:endParaRPr lang="en-US" altLang="ja-JP" sz="1800" i="1" dirty="0">
              <a:solidFill>
                <a:srgbClr val="008000"/>
              </a:solidFill>
            </a:endParaRPr>
          </a:p>
          <a:p>
            <a:pPr marL="0" indent="0">
              <a:buNone/>
            </a:pPr>
            <a:r>
              <a:rPr lang="en-US" altLang="ja-JP" sz="1800" i="1" dirty="0">
                <a:solidFill>
                  <a:srgbClr val="008000"/>
                </a:solidFill>
              </a:rPr>
              <a:t>#</a:t>
            </a:r>
            <a:r>
              <a:rPr lang="ja-JP" altLang="en-US" sz="1800" i="1" dirty="0">
                <a:solidFill>
                  <a:srgbClr val="008000"/>
                </a:solidFill>
              </a:rPr>
              <a:t>天体検出かける画像を特徴づける</a:t>
            </a:r>
            <a:r>
              <a:rPr lang="en-US" altLang="ja-JP" sz="1800" i="1" dirty="0">
                <a:solidFill>
                  <a:srgbClr val="008000"/>
                </a:solidFill>
              </a:rPr>
              <a:t>ID</a:t>
            </a:r>
            <a:r>
              <a:rPr lang="ja-JP" altLang="en-US" sz="1800" i="1" dirty="0">
                <a:solidFill>
                  <a:srgbClr val="008000"/>
                </a:solidFill>
              </a:rPr>
              <a:t>の始まりの文字数</a:t>
            </a:r>
            <a:r>
              <a:rPr lang="en-US" altLang="ja-JP" sz="1800" i="1" dirty="0">
                <a:solidFill>
                  <a:srgbClr val="008000"/>
                </a:solidFill>
              </a:rPr>
              <a:t>(</a:t>
            </a:r>
            <a:r>
              <a:rPr lang="en-US" altLang="ja-JP" sz="1800" i="1" dirty="0" err="1">
                <a:solidFill>
                  <a:srgbClr val="008000"/>
                </a:solidFill>
              </a:rPr>
              <a:t>ID_first</a:t>
            </a:r>
            <a:r>
              <a:rPr lang="en-US" altLang="ja-JP" sz="1800" i="1" dirty="0">
                <a:solidFill>
                  <a:srgbClr val="008000"/>
                </a:solidFill>
              </a:rPr>
              <a:t>)</a:t>
            </a:r>
            <a:r>
              <a:rPr lang="ja-JP" altLang="en-US" sz="1800" i="1" dirty="0">
                <a:solidFill>
                  <a:srgbClr val="008000"/>
                </a:solidFill>
              </a:rPr>
              <a:t>とそこから終わりまでの文字数</a:t>
            </a:r>
            <a:r>
              <a:rPr lang="en-US" altLang="ja-JP" sz="1800" i="1" dirty="0">
                <a:solidFill>
                  <a:srgbClr val="008000"/>
                </a:solidFill>
              </a:rPr>
              <a:t>(</a:t>
            </a:r>
            <a:r>
              <a:rPr lang="en-US" altLang="ja-JP" sz="1800" i="1" dirty="0" err="1">
                <a:solidFill>
                  <a:srgbClr val="008000"/>
                </a:solidFill>
              </a:rPr>
              <a:t>ID_last</a:t>
            </a:r>
            <a:r>
              <a:rPr lang="en-US" altLang="ja-JP" sz="1800" i="1" dirty="0">
                <a:solidFill>
                  <a:srgbClr val="008000"/>
                </a:solidFill>
              </a:rPr>
              <a:t>)</a:t>
            </a:r>
            <a:r>
              <a:rPr lang="en-US" altLang="ja-JP" sz="1800" i="1" dirty="0" smtClean="0">
                <a:solidFill>
                  <a:srgbClr val="008000"/>
                </a:solidFill>
              </a:rPr>
              <a:t># </a:t>
            </a:r>
            <a:r>
              <a:rPr lang="en-US" altLang="ja-JP" sz="1800" i="1" dirty="0" smtClean="0">
                <a:solidFill>
                  <a:srgbClr val="000000"/>
                </a:solidFill>
              </a:rPr>
              <a:t>&lt;=</a:t>
            </a:r>
            <a:r>
              <a:rPr lang="ja-JP" altLang="en-US" sz="1800" i="1" dirty="0" smtClean="0">
                <a:solidFill>
                  <a:srgbClr val="000000"/>
                </a:solidFill>
              </a:rPr>
              <a:t>今は</a:t>
            </a:r>
            <a:r>
              <a:rPr lang="en-US" altLang="ja-JP" sz="1800" i="1" dirty="0">
                <a:solidFill>
                  <a:srgbClr val="000000"/>
                </a:solidFill>
              </a:rPr>
              <a:t>subskyM51V60s-1.</a:t>
            </a:r>
            <a:r>
              <a:rPr lang="en-US" altLang="ja-JP" sz="1800" i="1" dirty="0" smtClean="0">
                <a:solidFill>
                  <a:srgbClr val="000000"/>
                </a:solidFill>
              </a:rPr>
              <a:t>fits</a:t>
            </a:r>
            <a:r>
              <a:rPr lang="ja-JP" altLang="en-US" sz="1800" i="1" dirty="0" smtClean="0">
                <a:solidFill>
                  <a:srgbClr val="000000"/>
                </a:solidFill>
              </a:rPr>
              <a:t>などの画像に対して</a:t>
            </a:r>
            <a:r>
              <a:rPr lang="en-US" altLang="ja-JP" sz="1800" i="1" dirty="0" smtClean="0">
                <a:solidFill>
                  <a:srgbClr val="000000"/>
                </a:solidFill>
              </a:rPr>
              <a:t>”V60s-1”</a:t>
            </a:r>
            <a:r>
              <a:rPr lang="ja-JP" altLang="en-US" sz="1800" i="1" dirty="0" smtClean="0">
                <a:solidFill>
                  <a:srgbClr val="000000"/>
                </a:solidFill>
              </a:rPr>
              <a:t>を</a:t>
            </a:r>
            <a:r>
              <a:rPr lang="en-US" altLang="ja-JP" sz="1800" i="1" dirty="0" smtClean="0">
                <a:solidFill>
                  <a:srgbClr val="000000"/>
                </a:solidFill>
              </a:rPr>
              <a:t>ID</a:t>
            </a:r>
            <a:r>
              <a:rPr lang="ja-JP" altLang="en-US" sz="1800" i="1" dirty="0" smtClean="0">
                <a:solidFill>
                  <a:srgbClr val="000000"/>
                </a:solidFill>
              </a:rPr>
              <a:t>と考えれば、</a:t>
            </a:r>
            <a:r>
              <a:rPr lang="en-US" altLang="ja-JP" sz="1800" i="1" dirty="0" smtClean="0">
                <a:solidFill>
                  <a:srgbClr val="000000"/>
                </a:solidFill>
              </a:rPr>
              <a:t>10</a:t>
            </a:r>
            <a:r>
              <a:rPr lang="ja-JP" altLang="en-US" sz="1800" i="1" dirty="0" smtClean="0">
                <a:solidFill>
                  <a:srgbClr val="000000"/>
                </a:solidFill>
              </a:rPr>
              <a:t>文字目から６文字なので、</a:t>
            </a:r>
            <a:r>
              <a:rPr lang="en-US" altLang="ja-JP" sz="1800" i="1" dirty="0" err="1" smtClean="0">
                <a:solidFill>
                  <a:srgbClr val="000000"/>
                </a:solidFill>
              </a:rPr>
              <a:t>ID_first</a:t>
            </a:r>
            <a:r>
              <a:rPr lang="en-US" altLang="ja-JP" sz="1800" i="1" dirty="0" smtClean="0">
                <a:solidFill>
                  <a:srgbClr val="000000"/>
                </a:solidFill>
              </a:rPr>
              <a:t>=10, </a:t>
            </a:r>
            <a:r>
              <a:rPr lang="en-US" altLang="ja-JP" sz="1800" i="1" dirty="0" err="1" smtClean="0">
                <a:solidFill>
                  <a:srgbClr val="000000"/>
                </a:solidFill>
              </a:rPr>
              <a:t>ID_last</a:t>
            </a:r>
            <a:r>
              <a:rPr lang="en-US" altLang="ja-JP" sz="1800" i="1" dirty="0" smtClean="0">
                <a:solidFill>
                  <a:srgbClr val="000000"/>
                </a:solidFill>
              </a:rPr>
              <a:t>=6</a:t>
            </a:r>
          </a:p>
          <a:p>
            <a:pPr marL="0" indent="0">
              <a:buNone/>
            </a:pPr>
            <a:endParaRPr lang="en-US" altLang="ja-JP" sz="1800" i="1" dirty="0">
              <a:solidFill>
                <a:srgbClr val="008000"/>
              </a:solidFill>
            </a:endParaRPr>
          </a:p>
          <a:p>
            <a:pPr marL="0" indent="0">
              <a:buNone/>
            </a:pPr>
            <a:r>
              <a:rPr lang="en-US" altLang="ja-JP" sz="1800" i="1" dirty="0">
                <a:solidFill>
                  <a:srgbClr val="008000"/>
                </a:solidFill>
              </a:rPr>
              <a:t>#</a:t>
            </a:r>
            <a:r>
              <a:rPr lang="en-US" altLang="ja-JP" sz="1800" i="1" dirty="0" err="1">
                <a:solidFill>
                  <a:srgbClr val="008000"/>
                </a:solidFill>
              </a:rPr>
              <a:t>SExtractor</a:t>
            </a:r>
            <a:r>
              <a:rPr lang="ja-JP" altLang="en-US" sz="1800" i="1" dirty="0">
                <a:solidFill>
                  <a:srgbClr val="008000"/>
                </a:solidFill>
              </a:rPr>
              <a:t>のパラメータ設定</a:t>
            </a:r>
            <a:r>
              <a:rPr lang="en-US" altLang="ja-JP" sz="1800" i="1" dirty="0" smtClean="0">
                <a:solidFill>
                  <a:srgbClr val="008000"/>
                </a:solidFill>
              </a:rPr>
              <a:t>#</a:t>
            </a:r>
            <a:r>
              <a:rPr lang="en-US" altLang="ja-JP" sz="1800" i="1" dirty="0" smtClean="0"/>
              <a:t> &lt;=</a:t>
            </a:r>
            <a:r>
              <a:rPr lang="ja-JP" altLang="en-US" sz="1800" i="1" dirty="0" smtClean="0"/>
              <a:t>ケースバイケースで条件を加える事。</a:t>
            </a:r>
            <a:endParaRPr lang="en-US" altLang="ja-JP" sz="1800" i="1" dirty="0"/>
          </a:p>
          <a:p>
            <a:pPr marL="0" indent="0">
              <a:buNone/>
            </a:pPr>
            <a:r>
              <a:rPr lang="en-US" altLang="ja-JP" sz="1800" i="1" dirty="0" err="1">
                <a:solidFill>
                  <a:srgbClr val="008000"/>
                </a:solidFill>
              </a:rPr>
              <a:t>minarea</a:t>
            </a:r>
            <a:r>
              <a:rPr lang="en-US" altLang="ja-JP" sz="1800" i="1" dirty="0">
                <a:solidFill>
                  <a:srgbClr val="008000"/>
                </a:solidFill>
              </a:rPr>
              <a:t>=20   #DETECT_MINAREA#</a:t>
            </a:r>
          </a:p>
          <a:p>
            <a:pPr marL="0" indent="0">
              <a:buNone/>
            </a:pPr>
            <a:r>
              <a:rPr lang="en-US" altLang="ja-JP" sz="1800" i="1" dirty="0">
                <a:solidFill>
                  <a:srgbClr val="008000"/>
                </a:solidFill>
              </a:rPr>
              <a:t>threshold=5  #DETECT_THRESH</a:t>
            </a:r>
            <a:r>
              <a:rPr lang="en-US" altLang="ja-JP" sz="1800" i="1" dirty="0" smtClean="0">
                <a:solidFill>
                  <a:srgbClr val="008000"/>
                </a:solidFill>
              </a:rPr>
              <a:t># </a:t>
            </a:r>
            <a:r>
              <a:rPr lang="en-US" altLang="ja-JP" sz="1800" i="1" dirty="0" smtClean="0">
                <a:solidFill>
                  <a:srgbClr val="000000"/>
                </a:solidFill>
              </a:rPr>
              <a:t>&lt;=</a:t>
            </a:r>
            <a:r>
              <a:rPr lang="ja-JP" altLang="en-US" sz="1800" i="1" dirty="0" smtClean="0">
                <a:solidFill>
                  <a:srgbClr val="000000"/>
                </a:solidFill>
              </a:rPr>
              <a:t>「</a:t>
            </a:r>
            <a:r>
              <a:rPr lang="en-US" altLang="ja-JP" sz="1800" i="1" dirty="0" smtClean="0">
                <a:solidFill>
                  <a:srgbClr val="000000"/>
                </a:solidFill>
              </a:rPr>
              <a:t>5σ</a:t>
            </a:r>
            <a:r>
              <a:rPr lang="ja-JP" altLang="en-US" sz="1800" i="1" dirty="0" smtClean="0">
                <a:solidFill>
                  <a:srgbClr val="000000"/>
                </a:solidFill>
              </a:rPr>
              <a:t>以上のカウントが</a:t>
            </a:r>
            <a:r>
              <a:rPr lang="en-US" altLang="ja-JP" sz="1800" i="1" dirty="0" smtClean="0">
                <a:solidFill>
                  <a:srgbClr val="000000"/>
                </a:solidFill>
              </a:rPr>
              <a:t>20</a:t>
            </a:r>
            <a:r>
              <a:rPr lang="ja-JP" altLang="en-US" sz="1800" i="1" dirty="0" smtClean="0">
                <a:solidFill>
                  <a:srgbClr val="000000"/>
                </a:solidFill>
              </a:rPr>
              <a:t>ピクセル以上連なったら天体」という設定</a:t>
            </a:r>
            <a:endParaRPr lang="en-US" altLang="ja-JP" sz="1800" i="1" dirty="0">
              <a:solidFill>
                <a:srgbClr val="000000"/>
              </a:solidFill>
            </a:endParaRPr>
          </a:p>
          <a:p>
            <a:pPr marL="0" indent="0">
              <a:buNone/>
            </a:pPr>
            <a:r>
              <a:rPr lang="en-US" altLang="ja-JP" sz="1800" i="1" dirty="0">
                <a:solidFill>
                  <a:srgbClr val="008000"/>
                </a:solidFill>
              </a:rPr>
              <a:t>aperture=20  #pixel</a:t>
            </a:r>
            <a:r>
              <a:rPr lang="ja-JP" altLang="en-US" sz="1800" i="1" dirty="0">
                <a:solidFill>
                  <a:srgbClr val="008000"/>
                </a:solidFill>
              </a:rPr>
              <a:t>単位で測光</a:t>
            </a:r>
            <a:r>
              <a:rPr lang="en-US" altLang="ja-JP" sz="1800" i="1" dirty="0">
                <a:solidFill>
                  <a:srgbClr val="008000"/>
                </a:solidFill>
              </a:rPr>
              <a:t>aperture</a:t>
            </a:r>
            <a:r>
              <a:rPr lang="ja-JP" altLang="en-US" sz="1800" i="1" dirty="0">
                <a:solidFill>
                  <a:srgbClr val="008000"/>
                </a:solidFill>
              </a:rPr>
              <a:t>指定</a:t>
            </a:r>
            <a:r>
              <a:rPr lang="en-US" altLang="ja-JP" sz="1800" i="1" dirty="0" smtClean="0">
                <a:solidFill>
                  <a:srgbClr val="008000"/>
                </a:solidFill>
              </a:rPr>
              <a:t># </a:t>
            </a:r>
            <a:endParaRPr lang="en-US" altLang="ja-JP" sz="1800" i="1" dirty="0">
              <a:solidFill>
                <a:srgbClr val="000000"/>
              </a:solidFill>
            </a:endParaRPr>
          </a:p>
          <a:p>
            <a:pPr marL="0" indent="0">
              <a:buNone/>
            </a:pPr>
            <a:r>
              <a:rPr lang="ja-JP" altLang="en-US" sz="1800" i="1" dirty="0" smtClean="0">
                <a:solidFill>
                  <a:srgbClr val="000000"/>
                </a:solidFill>
              </a:rPr>
              <a:t>（次ページに続く）</a:t>
            </a:r>
            <a:endParaRPr lang="en-US" altLang="ja-JP" sz="1800" i="1" dirty="0">
              <a:solidFill>
                <a:srgbClr val="000000"/>
              </a:solidFill>
            </a:endParaRPr>
          </a:p>
        </p:txBody>
      </p:sp>
    </p:spTree>
    <p:extLst>
      <p:ext uri="{BB962C8B-B14F-4D97-AF65-F5344CB8AC3E}">
        <p14:creationId xmlns:p14="http://schemas.microsoft.com/office/powerpoint/2010/main" val="1231595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8"/>
            <a:ext cx="8229600" cy="773941"/>
          </a:xfrm>
        </p:spPr>
        <p:txBody>
          <a:bodyPr>
            <a:normAutofit/>
          </a:bodyPr>
          <a:lstStyle/>
          <a:p>
            <a:r>
              <a:rPr lang="en-US" altLang="ja-JP" sz="3200" dirty="0"/>
              <a:t>5</a:t>
            </a:r>
            <a:r>
              <a:rPr lang="ja-JP" altLang="en-US" sz="3200" dirty="0"/>
              <a:t>、 </a:t>
            </a:r>
            <a:r>
              <a:rPr lang="ja-JP" altLang="en-US" sz="3200" dirty="0" smtClean="0"/>
              <a:t>天体検出・カタロク</a:t>
            </a:r>
            <a:r>
              <a:rPr lang="ja-JP" altLang="en-US" sz="3200" dirty="0"/>
              <a:t>゙</a:t>
            </a:r>
            <a:r>
              <a:rPr lang="ja-JP" altLang="en-US" sz="3200" dirty="0" smtClean="0"/>
              <a:t>作成：</a:t>
            </a:r>
            <a:r>
              <a:rPr lang="en-US" altLang="ja-JP" sz="3200" dirty="0" err="1" smtClean="0"/>
              <a:t>obj-detection.sh</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663788"/>
            <a:ext cx="8468323" cy="6176168"/>
          </a:xfrm>
        </p:spPr>
        <p:txBody>
          <a:bodyPr>
            <a:noAutofit/>
          </a:bodyPr>
          <a:lstStyle/>
          <a:p>
            <a:pPr marL="0" indent="0">
              <a:buNone/>
            </a:pPr>
            <a:r>
              <a:rPr lang="en-US" altLang="ja-JP" sz="1800" i="1" dirty="0">
                <a:solidFill>
                  <a:srgbClr val="008000"/>
                </a:solidFill>
              </a:rPr>
              <a:t>#</a:t>
            </a:r>
            <a:r>
              <a:rPr lang="ja-JP" altLang="en-US" sz="1800" i="1" dirty="0">
                <a:solidFill>
                  <a:srgbClr val="008000"/>
                </a:solidFill>
              </a:rPr>
              <a:t>出力</a:t>
            </a:r>
            <a:r>
              <a:rPr lang="en-US" altLang="ja-JP" sz="1800" i="1" dirty="0">
                <a:solidFill>
                  <a:srgbClr val="008000"/>
                </a:solidFill>
              </a:rPr>
              <a:t>parameter</a:t>
            </a:r>
            <a:r>
              <a:rPr lang="ja-JP" altLang="en-US" sz="1800" i="1" dirty="0">
                <a:solidFill>
                  <a:srgbClr val="008000"/>
                </a:solidFill>
              </a:rPr>
              <a:t>リスト</a:t>
            </a:r>
            <a:r>
              <a:rPr lang="en-US" altLang="ja-JP" sz="1800" i="1" dirty="0" err="1">
                <a:solidFill>
                  <a:srgbClr val="008000"/>
                </a:solidFill>
              </a:rPr>
              <a:t>obj-detection.param</a:t>
            </a:r>
            <a:r>
              <a:rPr lang="ja-JP" altLang="en-US" sz="1800" i="1" dirty="0">
                <a:solidFill>
                  <a:srgbClr val="008000"/>
                </a:solidFill>
              </a:rPr>
              <a:t>の作成。出力させたい</a:t>
            </a:r>
            <a:r>
              <a:rPr lang="en-US" altLang="ja-JP" sz="1800" i="1" dirty="0">
                <a:solidFill>
                  <a:srgbClr val="008000"/>
                </a:solidFill>
              </a:rPr>
              <a:t>parameter</a:t>
            </a:r>
            <a:r>
              <a:rPr lang="ja-JP" altLang="en-US" sz="1800" i="1" dirty="0">
                <a:solidFill>
                  <a:srgbClr val="008000"/>
                </a:solidFill>
              </a:rPr>
              <a:t>を自由に設定</a:t>
            </a:r>
            <a:r>
              <a:rPr lang="en-US" altLang="ja-JP" sz="1800" i="1" dirty="0" smtClean="0">
                <a:solidFill>
                  <a:srgbClr val="008000"/>
                </a:solidFill>
              </a:rPr>
              <a:t># </a:t>
            </a:r>
            <a:r>
              <a:rPr lang="en-US" altLang="ja-JP" sz="1800" i="1" dirty="0" smtClean="0"/>
              <a:t>&lt;=</a:t>
            </a:r>
            <a:r>
              <a:rPr lang="ja-JP" altLang="en-US" sz="1800" i="1" dirty="0" smtClean="0"/>
              <a:t>アルゴリズム的には「</a:t>
            </a:r>
            <a:r>
              <a:rPr lang="en-US" altLang="ja-JP" sz="1800" i="1" dirty="0" smtClean="0"/>
              <a:t>x</a:t>
            </a:r>
            <a:r>
              <a:rPr lang="ja-JP" altLang="en-US" sz="1800" i="1" dirty="0" smtClean="0"/>
              <a:t>座標、</a:t>
            </a:r>
            <a:r>
              <a:rPr lang="en-US" altLang="ja-JP" sz="1800" i="1" dirty="0" smtClean="0"/>
              <a:t>y</a:t>
            </a:r>
            <a:r>
              <a:rPr lang="ja-JP" altLang="en-US" sz="1800" i="1" dirty="0" smtClean="0"/>
              <a:t>座標、明るさ、</a:t>
            </a:r>
            <a:r>
              <a:rPr lang="en-US" altLang="ja-JP" sz="1800" i="1" dirty="0" smtClean="0"/>
              <a:t>FLAGS</a:t>
            </a:r>
            <a:r>
              <a:rPr lang="ja-JP" altLang="en-US" sz="1800" i="1" dirty="0" smtClean="0"/>
              <a:t>」だけあれば十分なのでここはこのままで</a:t>
            </a:r>
            <a:r>
              <a:rPr lang="en-US" altLang="ja-JP" sz="1800" i="1" dirty="0" smtClean="0"/>
              <a:t>OK</a:t>
            </a:r>
            <a:r>
              <a:rPr lang="ja-JP" altLang="en-US" sz="1800" i="1" dirty="0" smtClean="0"/>
              <a:t>。改良の余地として、星かどうかを判断する「</a:t>
            </a:r>
            <a:r>
              <a:rPr lang="en-US" altLang="ja-JP" sz="1800" i="1" dirty="0" smtClean="0"/>
              <a:t>CLASS_STAR</a:t>
            </a:r>
            <a:r>
              <a:rPr lang="ja-JP" altLang="en-US" sz="1800" i="1" dirty="0" smtClean="0"/>
              <a:t>」を入れれば良かったかも・・・</a:t>
            </a:r>
            <a:endParaRPr lang="en-US" altLang="ja-JP" sz="1800" i="1" dirty="0"/>
          </a:p>
          <a:p>
            <a:pPr marL="0" indent="0">
              <a:buNone/>
            </a:pPr>
            <a:r>
              <a:rPr lang="en-US" altLang="ja-JP" sz="1800" i="1" dirty="0">
                <a:solidFill>
                  <a:srgbClr val="008000"/>
                </a:solidFill>
              </a:rPr>
              <a:t>if [ -e </a:t>
            </a:r>
            <a:r>
              <a:rPr lang="en-US" altLang="ja-JP" sz="1800" i="1" dirty="0" err="1">
                <a:solidFill>
                  <a:srgbClr val="008000"/>
                </a:solidFill>
              </a:rPr>
              <a:t>obj-detection.param</a:t>
            </a:r>
            <a:r>
              <a:rPr lang="en-US" altLang="ja-JP" sz="1800" i="1" dirty="0">
                <a:solidFill>
                  <a:srgbClr val="008000"/>
                </a:solidFill>
              </a:rPr>
              <a:t> ]; then</a:t>
            </a:r>
          </a:p>
          <a:p>
            <a:pPr marL="0" indent="0">
              <a:buNone/>
            </a:pPr>
            <a:r>
              <a:rPr lang="en-US" altLang="ja-JP" sz="1800" i="1" dirty="0">
                <a:solidFill>
                  <a:srgbClr val="008000"/>
                </a:solidFill>
              </a:rPr>
              <a:t>  </a:t>
            </a:r>
            <a:r>
              <a:rPr lang="en-US" altLang="ja-JP" sz="1800" i="1" dirty="0" err="1">
                <a:solidFill>
                  <a:srgbClr val="008000"/>
                </a:solidFill>
              </a:rPr>
              <a:t>rm</a:t>
            </a:r>
            <a:r>
              <a:rPr lang="en-US" altLang="ja-JP" sz="1800" i="1" dirty="0">
                <a:solidFill>
                  <a:srgbClr val="008000"/>
                </a:solidFill>
              </a:rPr>
              <a: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fi</a:t>
            </a:r>
          </a:p>
          <a:p>
            <a:pPr marL="0" indent="0">
              <a:buNone/>
            </a:pPr>
            <a:r>
              <a:rPr lang="en-US" altLang="ja-JP" sz="1800" i="1" dirty="0">
                <a:solidFill>
                  <a:srgbClr val="008000"/>
                </a:solidFill>
              </a:rPr>
              <a:t>echo "NUMBER" &gt;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"X_IMAGE" &gt;&gt;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"Y_IMAGE" &gt;&gt;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"FLUX_APER(1)" &gt;&gt;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"FLUX_AUTO" &gt;&gt;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"BACKGROUND" &gt;&gt; </a:t>
            </a:r>
            <a:r>
              <a:rPr lang="en-US" altLang="ja-JP" sz="1800" i="1" dirty="0" err="1">
                <a:solidFill>
                  <a:srgbClr val="008000"/>
                </a:solidFill>
              </a:rPr>
              <a:t>obj-detection.param</a:t>
            </a:r>
            <a:endParaRPr lang="en-US" altLang="ja-JP" sz="1800" i="1" dirty="0">
              <a:solidFill>
                <a:srgbClr val="008000"/>
              </a:solidFill>
            </a:endParaRPr>
          </a:p>
          <a:p>
            <a:pPr marL="0" indent="0">
              <a:buNone/>
            </a:pPr>
            <a:r>
              <a:rPr lang="en-US" altLang="ja-JP" sz="1800" i="1" dirty="0">
                <a:solidFill>
                  <a:srgbClr val="008000"/>
                </a:solidFill>
              </a:rPr>
              <a:t>echo "FLAGS" &gt;&gt; </a:t>
            </a:r>
            <a:r>
              <a:rPr lang="en-US" altLang="ja-JP" sz="1800" i="1" dirty="0" err="1">
                <a:solidFill>
                  <a:srgbClr val="008000"/>
                </a:solidFill>
              </a:rPr>
              <a:t>obj-</a:t>
            </a:r>
            <a:r>
              <a:rPr lang="en-US" altLang="ja-JP" sz="1800" i="1" dirty="0" err="1" smtClean="0">
                <a:solidFill>
                  <a:srgbClr val="008000"/>
                </a:solidFill>
              </a:rPr>
              <a:t>detection.param</a:t>
            </a:r>
            <a:endParaRPr lang="en-US" altLang="ja-JP" sz="1800" i="1" dirty="0" smtClean="0">
              <a:solidFill>
                <a:srgbClr val="008000"/>
              </a:solidFill>
            </a:endParaRPr>
          </a:p>
          <a:p>
            <a:pPr marL="0" indent="0">
              <a:buNone/>
            </a:pPr>
            <a:endParaRPr lang="en-US" altLang="ja-JP" sz="1800" i="1" dirty="0">
              <a:solidFill>
                <a:srgbClr val="008000"/>
              </a:solidFill>
            </a:endParaRPr>
          </a:p>
          <a:p>
            <a:pPr marL="0" indent="0">
              <a:buNone/>
            </a:pPr>
            <a:r>
              <a:rPr lang="ja-JP" altLang="en-US" sz="1800" i="1" dirty="0" smtClean="0">
                <a:solidFill>
                  <a:srgbClr val="000000"/>
                </a:solidFill>
              </a:rPr>
              <a:t>（次ページに続く）</a:t>
            </a:r>
            <a:endParaRPr lang="en-US" altLang="ja-JP" sz="1800" i="1" dirty="0">
              <a:solidFill>
                <a:srgbClr val="000000"/>
              </a:solidFill>
            </a:endParaRPr>
          </a:p>
        </p:txBody>
      </p:sp>
    </p:spTree>
    <p:extLst>
      <p:ext uri="{BB962C8B-B14F-4D97-AF65-F5344CB8AC3E}">
        <p14:creationId xmlns:p14="http://schemas.microsoft.com/office/powerpoint/2010/main" val="3479776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8"/>
            <a:ext cx="8229600" cy="773941"/>
          </a:xfrm>
        </p:spPr>
        <p:txBody>
          <a:bodyPr>
            <a:normAutofit/>
          </a:bodyPr>
          <a:lstStyle/>
          <a:p>
            <a:r>
              <a:rPr lang="en-US" altLang="ja-JP" sz="3200" dirty="0"/>
              <a:t>5</a:t>
            </a:r>
            <a:r>
              <a:rPr lang="ja-JP" altLang="en-US" sz="3200" dirty="0"/>
              <a:t>、 </a:t>
            </a:r>
            <a:r>
              <a:rPr lang="ja-JP" altLang="en-US" sz="3200" dirty="0" smtClean="0"/>
              <a:t>天体検出・カタロク</a:t>
            </a:r>
            <a:r>
              <a:rPr lang="ja-JP" altLang="en-US" sz="3200" dirty="0"/>
              <a:t>゙</a:t>
            </a:r>
            <a:r>
              <a:rPr lang="ja-JP" altLang="en-US" sz="3200" dirty="0" smtClean="0"/>
              <a:t>作成：</a:t>
            </a:r>
            <a:r>
              <a:rPr lang="en-US" altLang="ja-JP" sz="3200" dirty="0" err="1" smtClean="0"/>
              <a:t>obj-detection.sh</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663788"/>
            <a:ext cx="8468323" cy="6176168"/>
          </a:xfrm>
        </p:spPr>
        <p:txBody>
          <a:bodyPr>
            <a:noAutofit/>
          </a:bodyPr>
          <a:lstStyle/>
          <a:p>
            <a:pPr marL="0" indent="0">
              <a:buNone/>
            </a:pPr>
            <a:endParaRPr lang="en-US" altLang="ja-JP" sz="1800" i="1" dirty="0">
              <a:solidFill>
                <a:srgbClr val="008000"/>
              </a:solidFill>
            </a:endParaRPr>
          </a:p>
          <a:p>
            <a:pPr marL="0" indent="0">
              <a:buNone/>
            </a:pPr>
            <a:r>
              <a:rPr lang="en-US" altLang="ja-JP" sz="1800" i="1" dirty="0">
                <a:solidFill>
                  <a:srgbClr val="008000"/>
                </a:solidFill>
              </a:rPr>
              <a:t>#</a:t>
            </a:r>
            <a:r>
              <a:rPr lang="ja-JP" altLang="en-US" sz="1800" i="1" dirty="0">
                <a:solidFill>
                  <a:srgbClr val="008000"/>
                </a:solidFill>
              </a:rPr>
              <a:t>天体カタログの位置しばり、明るさしばりの設定</a:t>
            </a:r>
            <a:r>
              <a:rPr lang="en-US" altLang="ja-JP" sz="1800" i="1" dirty="0">
                <a:solidFill>
                  <a:srgbClr val="008000"/>
                </a:solidFill>
              </a:rPr>
              <a:t>(</a:t>
            </a:r>
            <a:r>
              <a:rPr lang="ja-JP" altLang="en-US" sz="1800" i="1" dirty="0">
                <a:solidFill>
                  <a:srgbClr val="008000"/>
                </a:solidFill>
              </a:rPr>
              <a:t>必要なければ全部</a:t>
            </a:r>
            <a:r>
              <a:rPr lang="en-US" altLang="ja-JP" sz="1800" i="1" dirty="0">
                <a:solidFill>
                  <a:srgbClr val="008000"/>
                </a:solidFill>
              </a:rPr>
              <a:t>default</a:t>
            </a:r>
            <a:r>
              <a:rPr lang="ja-JP" altLang="en-US" sz="1800" i="1" dirty="0">
                <a:solidFill>
                  <a:srgbClr val="008000"/>
                </a:solidFill>
              </a:rPr>
              <a:t>にしとくこと</a:t>
            </a:r>
            <a:r>
              <a:rPr lang="en-US" altLang="ja-JP" sz="1800" i="1" dirty="0">
                <a:solidFill>
                  <a:srgbClr val="008000"/>
                </a:solidFill>
              </a:rPr>
              <a:t>)</a:t>
            </a:r>
            <a:r>
              <a:rPr lang="en-US" altLang="ja-JP" sz="1800" i="1" dirty="0" smtClean="0">
                <a:solidFill>
                  <a:srgbClr val="008000"/>
                </a:solidFill>
              </a:rPr>
              <a:t># </a:t>
            </a:r>
            <a:r>
              <a:rPr lang="en-US" altLang="ja-JP" sz="1800" i="1" dirty="0" smtClean="0"/>
              <a:t>&lt;=</a:t>
            </a:r>
            <a:r>
              <a:rPr lang="ja-JP" altLang="en-US" sz="1800" i="1" dirty="0" smtClean="0"/>
              <a:t>とは言っても実際の画像では</a:t>
            </a:r>
            <a:r>
              <a:rPr lang="en-US" altLang="ja-JP" sz="1800" i="1" dirty="0" smtClean="0"/>
              <a:t>S/N</a:t>
            </a:r>
            <a:r>
              <a:rPr lang="ja-JP" altLang="en-US" sz="1800" i="1" dirty="0" smtClean="0"/>
              <a:t>の悪い端の方で偽天体を検出し易かったり、明るすぎる天体はサチっていたりするので、領域をしぼったり一番明るい天体は外したりする工夫を施した方がいいと思う。</a:t>
            </a:r>
            <a:endParaRPr lang="en-US" altLang="ja-JP" sz="1800" i="1" dirty="0"/>
          </a:p>
          <a:p>
            <a:pPr marL="0" indent="0">
              <a:buNone/>
            </a:pPr>
            <a:r>
              <a:rPr lang="en-US" altLang="ja-JP" sz="1800" i="1" dirty="0" err="1">
                <a:solidFill>
                  <a:srgbClr val="008000"/>
                </a:solidFill>
              </a:rPr>
              <a:t>x_min</a:t>
            </a:r>
            <a:r>
              <a:rPr lang="en-US" altLang="ja-JP" sz="1800" i="1" dirty="0">
                <a:solidFill>
                  <a:srgbClr val="008000"/>
                </a:solidFill>
              </a:rPr>
              <a:t>=350    #(0)#</a:t>
            </a:r>
          </a:p>
          <a:p>
            <a:pPr marL="0" indent="0">
              <a:buNone/>
            </a:pPr>
            <a:r>
              <a:rPr lang="en-US" altLang="ja-JP" sz="1800" i="1" dirty="0" err="1">
                <a:solidFill>
                  <a:srgbClr val="008000"/>
                </a:solidFill>
              </a:rPr>
              <a:t>x_max</a:t>
            </a:r>
            <a:r>
              <a:rPr lang="en-US" altLang="ja-JP" sz="1800" i="1" dirty="0">
                <a:solidFill>
                  <a:srgbClr val="008000"/>
                </a:solidFill>
              </a:rPr>
              <a:t>=</a:t>
            </a:r>
            <a:r>
              <a:rPr lang="en-US" altLang="ja-JP" sz="1800" i="1" dirty="0" smtClean="0">
                <a:solidFill>
                  <a:srgbClr val="008000"/>
                </a:solidFill>
              </a:rPr>
              <a:t>2700   </a:t>
            </a:r>
            <a:r>
              <a:rPr lang="en-US" altLang="ja-JP" sz="1800" i="1" dirty="0">
                <a:solidFill>
                  <a:srgbClr val="008000"/>
                </a:solidFill>
              </a:rPr>
              <a:t>#(3056)#</a:t>
            </a:r>
          </a:p>
          <a:p>
            <a:pPr marL="0" indent="0">
              <a:buNone/>
            </a:pPr>
            <a:r>
              <a:rPr lang="en-US" altLang="ja-JP" sz="1800" i="1" dirty="0" err="1">
                <a:solidFill>
                  <a:srgbClr val="008000"/>
                </a:solidFill>
              </a:rPr>
              <a:t>y_min</a:t>
            </a:r>
            <a:r>
              <a:rPr lang="en-US" altLang="ja-JP" sz="1800" i="1" dirty="0" smtClean="0">
                <a:solidFill>
                  <a:srgbClr val="008000"/>
                </a:solidFill>
              </a:rPr>
              <a:t>=350    </a:t>
            </a:r>
            <a:r>
              <a:rPr lang="en-US" altLang="ja-JP" sz="1800" i="1" dirty="0">
                <a:solidFill>
                  <a:srgbClr val="008000"/>
                </a:solidFill>
              </a:rPr>
              <a:t>#(0)#</a:t>
            </a:r>
          </a:p>
          <a:p>
            <a:pPr marL="0" indent="0">
              <a:buNone/>
            </a:pPr>
            <a:r>
              <a:rPr lang="en-US" altLang="ja-JP" sz="1800" i="1" dirty="0" err="1">
                <a:solidFill>
                  <a:srgbClr val="008000"/>
                </a:solidFill>
              </a:rPr>
              <a:t>y_max</a:t>
            </a:r>
            <a:r>
              <a:rPr lang="en-US" altLang="ja-JP" sz="1800" i="1" dirty="0">
                <a:solidFill>
                  <a:srgbClr val="008000"/>
                </a:solidFill>
              </a:rPr>
              <a:t>=</a:t>
            </a:r>
            <a:r>
              <a:rPr lang="en-US" altLang="ja-JP" sz="1800" i="1" dirty="0" smtClean="0">
                <a:solidFill>
                  <a:srgbClr val="008000"/>
                </a:solidFill>
              </a:rPr>
              <a:t>2700   </a:t>
            </a:r>
            <a:r>
              <a:rPr lang="en-US" altLang="ja-JP" sz="1800" i="1" dirty="0">
                <a:solidFill>
                  <a:srgbClr val="008000"/>
                </a:solidFill>
              </a:rPr>
              <a:t>#(3056)#</a:t>
            </a:r>
          </a:p>
          <a:p>
            <a:pPr marL="0" indent="0">
              <a:buNone/>
            </a:pPr>
            <a:endParaRPr lang="en-US" altLang="ja-JP" sz="1800" i="1" dirty="0">
              <a:solidFill>
                <a:srgbClr val="008000"/>
              </a:solidFill>
            </a:endParaRPr>
          </a:p>
          <a:p>
            <a:pPr marL="0" indent="0">
              <a:buNone/>
            </a:pPr>
            <a:r>
              <a:rPr lang="en-US" altLang="ja-JP" sz="1800" i="1" dirty="0">
                <a:solidFill>
                  <a:srgbClr val="008000"/>
                </a:solidFill>
              </a:rPr>
              <a:t>luminous1</a:t>
            </a:r>
            <a:r>
              <a:rPr lang="en-US" altLang="ja-JP" sz="1800" i="1" dirty="0" smtClean="0">
                <a:solidFill>
                  <a:srgbClr val="008000"/>
                </a:solidFill>
              </a:rPr>
              <a:t>=5   </a:t>
            </a:r>
            <a:r>
              <a:rPr lang="en-US" altLang="ja-JP" sz="1800" i="1" dirty="0">
                <a:solidFill>
                  <a:srgbClr val="008000"/>
                </a:solidFill>
              </a:rPr>
              <a:t>#</a:t>
            </a:r>
            <a:r>
              <a:rPr lang="ja-JP" altLang="en-US" sz="1800" i="1" dirty="0">
                <a:solidFill>
                  <a:srgbClr val="008000"/>
                </a:solidFill>
              </a:rPr>
              <a:t>明るい方の</a:t>
            </a:r>
            <a:r>
              <a:rPr lang="en-US" altLang="ja-JP" sz="1800" i="1" dirty="0">
                <a:solidFill>
                  <a:srgbClr val="008000"/>
                </a:solidFill>
              </a:rPr>
              <a:t>"luminous1"</a:t>
            </a:r>
            <a:r>
              <a:rPr lang="ja-JP" altLang="en-US" sz="1800" i="1" dirty="0">
                <a:solidFill>
                  <a:srgbClr val="008000"/>
                </a:solidFill>
              </a:rPr>
              <a:t>番目から</a:t>
            </a:r>
            <a:r>
              <a:rPr lang="en-US" altLang="ja-JP" sz="1800" i="1" dirty="0">
                <a:solidFill>
                  <a:srgbClr val="008000"/>
                </a:solidFill>
              </a:rPr>
              <a:t>(1)#</a:t>
            </a:r>
          </a:p>
          <a:p>
            <a:pPr marL="0" indent="0">
              <a:buNone/>
            </a:pPr>
            <a:r>
              <a:rPr lang="en-US" altLang="ja-JP" sz="1800" i="1" dirty="0">
                <a:solidFill>
                  <a:srgbClr val="008000"/>
                </a:solidFill>
              </a:rPr>
              <a:t>luminous2=30  #"luminous2"</a:t>
            </a:r>
            <a:r>
              <a:rPr lang="ja-JP" altLang="en-US" sz="1800" i="1" dirty="0">
                <a:solidFill>
                  <a:srgbClr val="008000"/>
                </a:solidFill>
              </a:rPr>
              <a:t>番目までを選んでくる</a:t>
            </a:r>
            <a:r>
              <a:rPr lang="en-US" altLang="ja-JP" sz="1800" i="1" dirty="0">
                <a:solidFill>
                  <a:srgbClr val="008000"/>
                </a:solidFill>
              </a:rPr>
              <a:t>(10000)#</a:t>
            </a:r>
          </a:p>
          <a:p>
            <a:pPr marL="0" indent="0">
              <a:buNone/>
            </a:pPr>
            <a:r>
              <a:rPr lang="en-US" altLang="ja-JP" sz="1800" i="1" dirty="0">
                <a:solidFill>
                  <a:srgbClr val="008000"/>
                </a:solidFill>
              </a:rPr>
              <a:t>###</a:t>
            </a:r>
            <a:r>
              <a:rPr lang="ja-JP" altLang="en-US" sz="1800" i="1" dirty="0">
                <a:solidFill>
                  <a:srgbClr val="008000"/>
                </a:solidFill>
              </a:rPr>
              <a:t>書き換えるのココまで</a:t>
            </a:r>
            <a:r>
              <a:rPr lang="en-US" altLang="ja-JP" sz="1800" i="1" dirty="0">
                <a:solidFill>
                  <a:srgbClr val="008000"/>
                </a:solidFill>
              </a:rPr>
              <a:t>#################################################</a:t>
            </a:r>
            <a:r>
              <a:rPr lang="en-US" altLang="ja-JP" sz="1800" i="1" dirty="0" smtClean="0">
                <a:solidFill>
                  <a:srgbClr val="008000"/>
                </a:solidFill>
              </a:rPr>
              <a:t>#</a:t>
            </a:r>
          </a:p>
          <a:p>
            <a:pPr marL="0" indent="0">
              <a:buNone/>
            </a:pPr>
            <a:endParaRPr lang="en-US" altLang="ja-JP" sz="1800" i="1" dirty="0">
              <a:solidFill>
                <a:srgbClr val="008000"/>
              </a:solidFill>
            </a:endParaRPr>
          </a:p>
          <a:p>
            <a:pPr marL="0" indent="0">
              <a:buNone/>
            </a:pPr>
            <a:r>
              <a:rPr lang="ja-JP" altLang="en-US" sz="2000" dirty="0" smtClean="0">
                <a:solidFill>
                  <a:srgbClr val="000000"/>
                </a:solidFill>
              </a:rPr>
              <a:t>ターミナル上で</a:t>
            </a:r>
            <a:r>
              <a:rPr lang="en-US" altLang="ja-JP" sz="2000" dirty="0" err="1" smtClean="0">
                <a:solidFill>
                  <a:srgbClr val="000000"/>
                </a:solidFill>
              </a:rPr>
              <a:t>obj-detection.sh</a:t>
            </a:r>
            <a:r>
              <a:rPr lang="ja-JP" altLang="en-US" sz="2000" dirty="0" smtClean="0">
                <a:solidFill>
                  <a:srgbClr val="000000"/>
                </a:solidFill>
              </a:rPr>
              <a:t>を実行</a:t>
            </a:r>
            <a:endParaRPr lang="en-US" altLang="ja-JP" sz="2000" dirty="0">
              <a:solidFill>
                <a:srgbClr val="000000"/>
              </a:solidFill>
            </a:endParaRPr>
          </a:p>
          <a:p>
            <a:pPr marL="0" indent="0">
              <a:buNone/>
            </a:pPr>
            <a:r>
              <a:rPr lang="en-US" altLang="ja-JP" sz="2000" dirty="0" smtClean="0">
                <a:solidFill>
                  <a:srgbClr val="FF0000"/>
                </a:solidFill>
              </a:rPr>
              <a:t>% </a:t>
            </a:r>
            <a:r>
              <a:rPr lang="en-US" altLang="ja-JP" sz="2000" dirty="0" err="1">
                <a:solidFill>
                  <a:srgbClr val="FF0000"/>
                </a:solidFill>
              </a:rPr>
              <a:t>chmod</a:t>
            </a:r>
            <a:r>
              <a:rPr lang="en-US" altLang="ja-JP" sz="2000" dirty="0">
                <a:solidFill>
                  <a:srgbClr val="FF0000"/>
                </a:solidFill>
              </a:rPr>
              <a:t> </a:t>
            </a:r>
            <a:r>
              <a:rPr lang="en-US" altLang="ja-JP" sz="2000" dirty="0" err="1">
                <a:solidFill>
                  <a:srgbClr val="FF0000"/>
                </a:solidFill>
              </a:rPr>
              <a:t>u+x</a:t>
            </a:r>
            <a:r>
              <a:rPr lang="en-US" altLang="ja-JP" sz="2000" dirty="0">
                <a:solidFill>
                  <a:srgbClr val="FF0000"/>
                </a:solidFill>
              </a:rPr>
              <a:t> </a:t>
            </a:r>
            <a:r>
              <a:rPr lang="en-US" altLang="ja-JP" sz="2000" dirty="0" err="1">
                <a:solidFill>
                  <a:srgbClr val="FF0000"/>
                </a:solidFill>
              </a:rPr>
              <a:t>obj-</a:t>
            </a:r>
            <a:r>
              <a:rPr lang="en-US" altLang="ja-JP" sz="2000" dirty="0" err="1" smtClean="0">
                <a:solidFill>
                  <a:srgbClr val="FF0000"/>
                </a:solidFill>
              </a:rPr>
              <a:t>detection.sh</a:t>
            </a:r>
            <a:endParaRPr lang="en-US" altLang="ja-JP" sz="2000" dirty="0">
              <a:solidFill>
                <a:srgbClr val="FF0000"/>
              </a:solidFill>
            </a:endParaRPr>
          </a:p>
          <a:p>
            <a:pPr marL="0" indent="0">
              <a:buNone/>
            </a:pPr>
            <a:r>
              <a:rPr lang="en-US" altLang="ja-JP" sz="2000" dirty="0">
                <a:solidFill>
                  <a:srgbClr val="FF0000"/>
                </a:solidFill>
              </a:rPr>
              <a:t>% ./</a:t>
            </a:r>
            <a:r>
              <a:rPr lang="en-US" altLang="ja-JP" sz="2000" dirty="0" err="1">
                <a:solidFill>
                  <a:srgbClr val="FF0000"/>
                </a:solidFill>
              </a:rPr>
              <a:t>obj-detection.sh</a:t>
            </a:r>
            <a:r>
              <a:rPr lang="en-US" altLang="ja-JP" sz="2000" dirty="0">
                <a:solidFill>
                  <a:srgbClr val="FF0000"/>
                </a:solidFill>
              </a:rPr>
              <a:t> subskyM51V60s.lis </a:t>
            </a:r>
            <a:endParaRPr lang="en-US" altLang="ja-JP" sz="2000" dirty="0" smtClean="0">
              <a:solidFill>
                <a:srgbClr val="FF0000"/>
              </a:solidFill>
            </a:endParaRPr>
          </a:p>
          <a:p>
            <a:pPr marL="0" indent="0">
              <a:buNone/>
            </a:pPr>
            <a:r>
              <a:rPr lang="en-US" altLang="ja-JP" sz="1800" dirty="0" smtClean="0">
                <a:solidFill>
                  <a:srgbClr val="000000"/>
                </a:solidFill>
              </a:rPr>
              <a:t>※</a:t>
            </a:r>
            <a:r>
              <a:rPr lang="ja-JP" altLang="en-US" sz="1800" dirty="0" smtClean="0">
                <a:solidFill>
                  <a:srgbClr val="000000"/>
                </a:solidFill>
              </a:rPr>
              <a:t>かならず天体検出をかけたい画像リストを</a:t>
            </a:r>
            <a:r>
              <a:rPr lang="en-US" altLang="ja-JP" sz="1800" dirty="0" smtClean="0">
                <a:solidFill>
                  <a:srgbClr val="000000"/>
                </a:solidFill>
              </a:rPr>
              <a:t>”./</a:t>
            </a:r>
            <a:r>
              <a:rPr lang="en-US" altLang="ja-JP" sz="1800" dirty="0" err="1" smtClean="0">
                <a:solidFill>
                  <a:srgbClr val="000000"/>
                </a:solidFill>
              </a:rPr>
              <a:t>obj-detection.sh</a:t>
            </a:r>
            <a:r>
              <a:rPr lang="en-US" altLang="ja-JP" sz="1800" dirty="0" smtClean="0">
                <a:solidFill>
                  <a:srgbClr val="000000"/>
                </a:solidFill>
              </a:rPr>
              <a:t>”</a:t>
            </a:r>
            <a:r>
              <a:rPr lang="ja-JP" altLang="en-US" sz="1800" dirty="0" smtClean="0">
                <a:solidFill>
                  <a:srgbClr val="000000"/>
                </a:solidFill>
              </a:rPr>
              <a:t>の後に続ける事</a:t>
            </a:r>
            <a:endParaRPr lang="ja-JP" altLang="en-US" sz="1800" dirty="0">
              <a:solidFill>
                <a:srgbClr val="000000"/>
              </a:solidFill>
            </a:endParaRPr>
          </a:p>
          <a:p>
            <a:pPr marL="0" indent="0">
              <a:buNone/>
            </a:pPr>
            <a:endParaRPr lang="en-US" altLang="ja-JP" sz="1800" dirty="0" smtClean="0">
              <a:solidFill>
                <a:srgbClr val="000000"/>
              </a:solidFill>
            </a:endParaRPr>
          </a:p>
        </p:txBody>
      </p:sp>
    </p:spTree>
    <p:extLst>
      <p:ext uri="{BB962C8B-B14F-4D97-AF65-F5344CB8AC3E}">
        <p14:creationId xmlns:p14="http://schemas.microsoft.com/office/powerpoint/2010/main" val="2278566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39717"/>
            <a:ext cx="8229600" cy="1143000"/>
          </a:xfrm>
        </p:spPr>
        <p:txBody>
          <a:bodyPr/>
          <a:lstStyle/>
          <a:p>
            <a:r>
              <a:rPr lang="ja-JP" altLang="en-US" dirty="0" smtClean="0"/>
              <a:t>イントロダクション</a:t>
            </a:r>
            <a:endParaRPr kumimoji="1" lang="ja-JP" altLang="en-US" dirty="0"/>
          </a:p>
        </p:txBody>
      </p:sp>
    </p:spTree>
    <p:extLst>
      <p:ext uri="{BB962C8B-B14F-4D97-AF65-F5344CB8AC3E}">
        <p14:creationId xmlns:p14="http://schemas.microsoft.com/office/powerpoint/2010/main" val="172628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8"/>
            <a:ext cx="8229600" cy="773941"/>
          </a:xfrm>
        </p:spPr>
        <p:txBody>
          <a:bodyPr>
            <a:normAutofit/>
          </a:bodyPr>
          <a:lstStyle/>
          <a:p>
            <a:r>
              <a:rPr lang="en-US" altLang="ja-JP" sz="3200" dirty="0"/>
              <a:t>5</a:t>
            </a:r>
            <a:r>
              <a:rPr lang="ja-JP" altLang="en-US" sz="3200" dirty="0"/>
              <a:t>、 </a:t>
            </a:r>
            <a:r>
              <a:rPr lang="ja-JP" altLang="en-US" sz="3200" dirty="0" smtClean="0"/>
              <a:t>天体検出・カタロク</a:t>
            </a:r>
            <a:r>
              <a:rPr lang="ja-JP" altLang="en-US" sz="3200" dirty="0"/>
              <a:t>゙</a:t>
            </a:r>
            <a:r>
              <a:rPr lang="ja-JP" altLang="en-US" sz="3200" dirty="0" smtClean="0"/>
              <a:t>作成：</a:t>
            </a:r>
            <a:r>
              <a:rPr lang="en-US" altLang="ja-JP" sz="3200" dirty="0" err="1" smtClean="0"/>
              <a:t>obj-detection.sh</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74408"/>
            <a:ext cx="8468323" cy="6065547"/>
          </a:xfrm>
        </p:spPr>
        <p:txBody>
          <a:bodyPr>
            <a:noAutofit/>
          </a:bodyPr>
          <a:lstStyle/>
          <a:p>
            <a:r>
              <a:rPr lang="ja-JP" altLang="en-US" sz="2400" b="1" u="sng" dirty="0" smtClean="0">
                <a:solidFill>
                  <a:srgbClr val="000000"/>
                </a:solidFill>
              </a:rPr>
              <a:t>結果</a:t>
            </a:r>
            <a:endParaRPr lang="en-US" altLang="ja-JP" sz="2400" b="1" u="sng" dirty="0" smtClean="0">
              <a:solidFill>
                <a:srgbClr val="000000"/>
              </a:solidFill>
            </a:endParaRPr>
          </a:p>
          <a:p>
            <a:pPr marL="0" indent="0">
              <a:buNone/>
            </a:pPr>
            <a:r>
              <a:rPr lang="ja-JP" altLang="en-US" sz="2000" dirty="0" smtClean="0">
                <a:solidFill>
                  <a:srgbClr val="000000"/>
                </a:solidFill>
              </a:rPr>
              <a:t>作業ディレクトリ内に</a:t>
            </a:r>
            <a:r>
              <a:rPr lang="en-US" altLang="ja-JP" sz="2000" dirty="0" smtClean="0">
                <a:solidFill>
                  <a:srgbClr val="000000"/>
                </a:solidFill>
              </a:rPr>
              <a:t>”detect-V60s-*.cat”</a:t>
            </a:r>
            <a:r>
              <a:rPr lang="ja-JP" altLang="en-US" sz="2000" dirty="0" smtClean="0">
                <a:solidFill>
                  <a:srgbClr val="000000"/>
                </a:solidFill>
              </a:rPr>
              <a:t>（</a:t>
            </a:r>
            <a:r>
              <a:rPr lang="en-US" altLang="ja-JP" sz="2000" dirty="0" smtClean="0">
                <a:solidFill>
                  <a:srgbClr val="000000"/>
                </a:solidFill>
              </a:rPr>
              <a:t>*</a:t>
            </a:r>
            <a:r>
              <a:rPr lang="ja-JP" altLang="en-US" sz="2000" dirty="0" smtClean="0">
                <a:solidFill>
                  <a:srgbClr val="000000"/>
                </a:solidFill>
              </a:rPr>
              <a:t>の部分は数字）という天体カタログが出来てるはず。中身は</a:t>
            </a:r>
            <a:endParaRPr lang="en-US" altLang="ja-JP" sz="2000" dirty="0" smtClean="0">
              <a:solidFill>
                <a:srgbClr val="000000"/>
              </a:solidFill>
            </a:endParaRPr>
          </a:p>
          <a:p>
            <a:pPr marL="0" indent="0">
              <a:buNone/>
            </a:pPr>
            <a:r>
              <a:rPr lang="en-US" altLang="ja-JP" sz="1800" dirty="0">
                <a:solidFill>
                  <a:srgbClr val="0000FF"/>
                </a:solidFill>
              </a:rPr>
              <a:t>:       328   1802.977   2227.117     464857.5     473464.8     16.28401   0</a:t>
            </a:r>
          </a:p>
          <a:p>
            <a:pPr marL="0" indent="0">
              <a:buNone/>
            </a:pPr>
            <a:r>
              <a:rPr lang="en-US" altLang="ja-JP" sz="1800" dirty="0">
                <a:solidFill>
                  <a:srgbClr val="0000FF"/>
                </a:solidFill>
              </a:rPr>
              <a:t>       180    519.817   1990.109     400175.3     404612.8     22.41453   0</a:t>
            </a:r>
          </a:p>
          <a:p>
            <a:pPr marL="0" indent="0">
              <a:buNone/>
            </a:pPr>
            <a:r>
              <a:rPr lang="en-US" altLang="ja-JP" sz="1800" dirty="0">
                <a:solidFill>
                  <a:srgbClr val="0000FF"/>
                </a:solidFill>
              </a:rPr>
              <a:t>       119   1568.409    592.623       395295     399325.4    -8.457658   0</a:t>
            </a:r>
          </a:p>
          <a:p>
            <a:pPr marL="0" indent="0">
              <a:buNone/>
            </a:pPr>
            <a:r>
              <a:rPr lang="en-US" altLang="ja-JP" sz="1800" dirty="0">
                <a:solidFill>
                  <a:srgbClr val="0000FF"/>
                </a:solidFill>
              </a:rPr>
              <a:t>        </a:t>
            </a:r>
            <a:r>
              <a:rPr lang="en-US" altLang="ja-JP" sz="1800" dirty="0" smtClean="0">
                <a:solidFill>
                  <a:srgbClr val="0000FF"/>
                </a:solidFill>
              </a:rPr>
              <a:t>                                  </a:t>
            </a:r>
            <a:r>
              <a:rPr lang="ja-JP" altLang="en-US" sz="1800" dirty="0" smtClean="0">
                <a:solidFill>
                  <a:srgbClr val="0000FF"/>
                </a:solidFill>
              </a:rPr>
              <a:t>（以下略）</a:t>
            </a:r>
            <a:endParaRPr lang="en-US" altLang="ja-JP" sz="1800" dirty="0" smtClean="0">
              <a:solidFill>
                <a:srgbClr val="0000FF"/>
              </a:solidFill>
            </a:endParaRPr>
          </a:p>
          <a:p>
            <a:pPr marL="0" indent="0">
              <a:buNone/>
            </a:pPr>
            <a:r>
              <a:rPr lang="ja-JP" altLang="en-US" sz="2000" dirty="0" smtClean="0"/>
              <a:t>のように「番号、</a:t>
            </a:r>
            <a:r>
              <a:rPr lang="en-US" altLang="ja-JP" sz="2000" dirty="0" smtClean="0"/>
              <a:t>x</a:t>
            </a:r>
            <a:r>
              <a:rPr lang="ja-JP" altLang="en-US" sz="2000" dirty="0" smtClean="0"/>
              <a:t>、</a:t>
            </a:r>
            <a:r>
              <a:rPr lang="en-US" altLang="ja-JP" sz="2000" dirty="0" smtClean="0"/>
              <a:t>y</a:t>
            </a:r>
            <a:r>
              <a:rPr lang="ja-JP" altLang="en-US" sz="2000" dirty="0" smtClean="0"/>
              <a:t>、開口測光値（カウント）、クロン測光値、バックグラウンド値、フラグ」の情報が入っている。</a:t>
            </a:r>
            <a:endParaRPr lang="en-US" altLang="ja-JP" sz="2000" dirty="0" smtClean="0"/>
          </a:p>
          <a:p>
            <a:pPr marL="0" indent="0">
              <a:buNone/>
            </a:pPr>
            <a:endParaRPr lang="en-US" altLang="ja-JP" sz="2000" dirty="0" smtClean="0"/>
          </a:p>
          <a:p>
            <a:pPr marL="0" indent="0">
              <a:buNone/>
            </a:pPr>
            <a:r>
              <a:rPr lang="en-US" altLang="ja-JP" sz="2000" dirty="0" err="1" smtClean="0"/>
              <a:t>gnuplot</a:t>
            </a:r>
            <a:r>
              <a:rPr lang="ja-JP" altLang="en-US" sz="2000" dirty="0" smtClean="0"/>
              <a:t>などでこれらのファイルの</a:t>
            </a:r>
            <a:r>
              <a:rPr lang="en-US" altLang="ja-JP" sz="2000" dirty="0" err="1" smtClean="0"/>
              <a:t>x,y</a:t>
            </a:r>
            <a:r>
              <a:rPr lang="ja-JP" altLang="en-US" sz="2000" dirty="0" smtClean="0"/>
              <a:t>をプロッ</a:t>
            </a:r>
            <a:endParaRPr lang="en-US" altLang="ja-JP" sz="2000" dirty="0" smtClean="0"/>
          </a:p>
          <a:p>
            <a:pPr marL="0" indent="0">
              <a:buNone/>
            </a:pPr>
            <a:r>
              <a:rPr lang="ja-JP" altLang="en-US" sz="2000" dirty="0" smtClean="0"/>
              <a:t>トしてみて、異なる画像間で同一天体を拾っ</a:t>
            </a:r>
            <a:endParaRPr lang="en-US" altLang="ja-JP" sz="2000" dirty="0" smtClean="0"/>
          </a:p>
          <a:p>
            <a:pPr marL="0" indent="0">
              <a:buNone/>
            </a:pPr>
            <a:r>
              <a:rPr lang="ja-JP" altLang="en-US" sz="2000" dirty="0" smtClean="0"/>
              <a:t>ているようだったら成功。</a:t>
            </a:r>
            <a:endParaRPr lang="en-US" altLang="ja-JP" sz="2000" dirty="0" smtClean="0"/>
          </a:p>
          <a:p>
            <a:pPr marL="0" indent="0">
              <a:buNone/>
            </a:pPr>
            <a:r>
              <a:rPr lang="ja-JP" altLang="en-US" sz="2000" dirty="0" smtClean="0"/>
              <a:t>また銀河のように広がった天体を拾ってしま</a:t>
            </a:r>
            <a:endParaRPr lang="en-US" altLang="ja-JP" sz="2000" dirty="0" smtClean="0"/>
          </a:p>
          <a:p>
            <a:pPr marL="0" indent="0">
              <a:buNone/>
            </a:pPr>
            <a:r>
              <a:rPr lang="ja-JP" altLang="en-US" sz="2000" dirty="0" smtClean="0"/>
              <a:t>っていないかもチェックポイント。（</a:t>
            </a:r>
            <a:r>
              <a:rPr lang="en-US" altLang="ja-JP" sz="2000" dirty="0" smtClean="0"/>
              <a:t>30</a:t>
            </a:r>
            <a:r>
              <a:rPr lang="ja-JP" altLang="en-US" sz="2000" dirty="0" smtClean="0"/>
              <a:t>個中の</a:t>
            </a:r>
            <a:endParaRPr lang="en-US" altLang="ja-JP" sz="2000" dirty="0" smtClean="0"/>
          </a:p>
          <a:p>
            <a:pPr marL="0" indent="0">
              <a:buNone/>
            </a:pPr>
            <a:r>
              <a:rPr lang="ja-JP" altLang="en-US" sz="2000" dirty="0" smtClean="0"/>
              <a:t>１個か２個くらいなら問題ない。）</a:t>
            </a:r>
            <a:endParaRPr lang="en-US" altLang="ja-JP" sz="2000" dirty="0" smtClean="0"/>
          </a:p>
        </p:txBody>
      </p:sp>
      <p:pic>
        <p:nvPicPr>
          <p:cNvPr id="4" name="図 3" descr="スクリーンショット 2012-12-26 23.37.1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7406" y="3553010"/>
            <a:ext cx="3876594" cy="3304989"/>
          </a:xfrm>
          <a:prstGeom prst="rect">
            <a:avLst/>
          </a:prstGeom>
        </p:spPr>
      </p:pic>
    </p:spTree>
    <p:extLst>
      <p:ext uri="{BB962C8B-B14F-4D97-AF65-F5344CB8AC3E}">
        <p14:creationId xmlns:p14="http://schemas.microsoft.com/office/powerpoint/2010/main" val="3594135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5110"/>
            <a:ext cx="8229600" cy="773941"/>
          </a:xfrm>
        </p:spPr>
        <p:txBody>
          <a:bodyPr>
            <a:normAutofit/>
          </a:bodyPr>
          <a:lstStyle/>
          <a:p>
            <a:r>
              <a:rPr lang="ja-JP" altLang="en-US" sz="3200" dirty="0" smtClean="0"/>
              <a:t>６</a:t>
            </a:r>
            <a:r>
              <a:rPr lang="ja-JP" altLang="en-US" sz="3200" dirty="0"/>
              <a:t>、画像の位置</a:t>
            </a:r>
            <a:r>
              <a:rPr lang="ja-JP" altLang="en-US" sz="3200" dirty="0" smtClean="0"/>
              <a:t>合わせ：</a:t>
            </a:r>
            <a:r>
              <a:rPr lang="en-US" altLang="ja-JP" sz="3200" dirty="0" smtClean="0"/>
              <a:t>position</a:t>
            </a:r>
            <a:r>
              <a:rPr lang="en-US" altLang="ja-JP" sz="3200" dirty="0"/>
              <a:t>-</a:t>
            </a:r>
            <a:r>
              <a:rPr lang="en-US" altLang="ja-JP" sz="3200" dirty="0" err="1"/>
              <a:t>match.cl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96484"/>
            <a:ext cx="8468323" cy="5855886"/>
          </a:xfrm>
        </p:spPr>
        <p:txBody>
          <a:bodyPr>
            <a:normAutofit/>
          </a:bodyPr>
          <a:lstStyle/>
          <a:p>
            <a:r>
              <a:rPr kumimoji="1" lang="ja-JP" altLang="en-US" sz="2400" b="1" u="sng" dirty="0" smtClean="0"/>
              <a:t>ロジック</a:t>
            </a:r>
            <a:endParaRPr kumimoji="1" lang="en-US" altLang="ja-JP" sz="2400" b="1" u="sng" dirty="0" smtClean="0"/>
          </a:p>
          <a:p>
            <a:pPr marL="0" indent="0">
              <a:buNone/>
            </a:pPr>
            <a:r>
              <a:rPr lang="ja-JP" altLang="en-US" sz="2000" dirty="0" smtClean="0"/>
              <a:t>スカイ引きまでした画像は、画像毎に天体の写っている</a:t>
            </a:r>
            <a:r>
              <a:rPr lang="en-US" altLang="ja-JP" sz="2000" dirty="0" err="1" smtClean="0"/>
              <a:t>xy</a:t>
            </a:r>
            <a:r>
              <a:rPr lang="ja-JP" altLang="en-US" sz="2000" dirty="0" smtClean="0"/>
              <a:t>座標が異なるため、そのまま足し合わせてもブレた画像になってしまう。そこで５で作成した天体位置情報カタログから、全画像をある特定の一枚に天体座標が合うように変換する（位置合わせ）。具体的には</a:t>
            </a:r>
            <a:endParaRPr lang="en-US" altLang="ja-JP" sz="2000" dirty="0" smtClean="0"/>
          </a:p>
          <a:p>
            <a:pPr marL="0" indent="0">
              <a:buNone/>
            </a:pPr>
            <a:r>
              <a:rPr lang="en-US" altLang="ja-JP" sz="2000" u="sng" dirty="0" smtClean="0"/>
              <a:t>(</a:t>
            </a:r>
            <a:r>
              <a:rPr lang="en-US" altLang="ja-JP" sz="2000" u="sng" dirty="0"/>
              <a:t>1)</a:t>
            </a:r>
            <a:r>
              <a:rPr lang="ja-JP" altLang="en-US" sz="2000" u="sng" dirty="0"/>
              <a:t>天体カタログから同一天体マッチング</a:t>
            </a:r>
            <a:r>
              <a:rPr lang="en-US" altLang="ja-JP" sz="2000" u="sng" dirty="0"/>
              <a:t>(</a:t>
            </a:r>
            <a:r>
              <a:rPr lang="en-US" altLang="ja-JP" sz="2000" u="sng" dirty="0" err="1"/>
              <a:t>xyxymatch</a:t>
            </a:r>
            <a:r>
              <a:rPr lang="en-US" altLang="ja-JP" sz="2000" u="sng" dirty="0" smtClean="0"/>
              <a:t>)</a:t>
            </a:r>
          </a:p>
          <a:p>
            <a:pPr marL="0" indent="0">
              <a:buNone/>
            </a:pPr>
            <a:r>
              <a:rPr lang="en-US" altLang="ja-JP" sz="2000" u="sng" dirty="0" smtClean="0"/>
              <a:t>(1‘)</a:t>
            </a:r>
            <a:r>
              <a:rPr lang="ja-JP" altLang="en-US" sz="2000" u="sng" dirty="0"/>
              <a:t>画像のフォーマット</a:t>
            </a:r>
            <a:r>
              <a:rPr lang="ja-JP" altLang="en-US" sz="2000" u="sng" dirty="0" smtClean="0"/>
              <a:t>広げる（平行移動した分が切り取られないように）</a:t>
            </a:r>
            <a:endParaRPr lang="en-US" altLang="ja-JP" sz="2000" u="sng" dirty="0" smtClean="0"/>
          </a:p>
          <a:p>
            <a:pPr marL="0" indent="0">
              <a:buNone/>
            </a:pPr>
            <a:r>
              <a:rPr lang="en-US" altLang="ja-JP" sz="2000" u="sng" dirty="0" smtClean="0"/>
              <a:t>(</a:t>
            </a:r>
            <a:r>
              <a:rPr lang="en-US" altLang="ja-JP" sz="2000" u="sng" dirty="0"/>
              <a:t>2)</a:t>
            </a:r>
            <a:r>
              <a:rPr lang="ja-JP" altLang="en-US" sz="2000" u="sng" dirty="0"/>
              <a:t>画像の変換規則作り</a:t>
            </a:r>
            <a:r>
              <a:rPr lang="en-US" altLang="ja-JP" sz="2000" u="sng" dirty="0"/>
              <a:t>(</a:t>
            </a:r>
            <a:r>
              <a:rPr lang="en-US" altLang="ja-JP" sz="2000" u="sng" dirty="0" err="1"/>
              <a:t>geomap</a:t>
            </a:r>
            <a:r>
              <a:rPr lang="en-US" altLang="ja-JP" sz="2000" u="sng" dirty="0" smtClean="0"/>
              <a:t>)</a:t>
            </a:r>
          </a:p>
          <a:p>
            <a:pPr marL="0" indent="0">
              <a:buNone/>
            </a:pPr>
            <a:r>
              <a:rPr lang="en-US" altLang="ja-JP" sz="2000" u="sng" dirty="0" smtClean="0"/>
              <a:t>(</a:t>
            </a:r>
            <a:r>
              <a:rPr lang="en-US" altLang="ja-JP" sz="2000" u="sng" dirty="0"/>
              <a:t>3)</a:t>
            </a:r>
            <a:r>
              <a:rPr lang="ja-JP" altLang="en-US" sz="2000" u="sng" dirty="0"/>
              <a:t>実際に画像</a:t>
            </a:r>
            <a:r>
              <a:rPr lang="ja-JP" altLang="en-US" sz="2000" u="sng" dirty="0" smtClean="0"/>
              <a:t>変換</a:t>
            </a:r>
            <a:r>
              <a:rPr lang="en-US" altLang="ja-JP" sz="2000" u="sng" dirty="0" smtClean="0"/>
              <a:t>(</a:t>
            </a:r>
            <a:r>
              <a:rPr lang="en-US" altLang="ja-JP" sz="2000" u="sng" dirty="0" err="1" smtClean="0"/>
              <a:t>geotran</a:t>
            </a:r>
            <a:r>
              <a:rPr lang="en-US" altLang="ja-JP" sz="2000" u="sng" dirty="0" smtClean="0"/>
              <a:t>)</a:t>
            </a:r>
          </a:p>
          <a:p>
            <a:pPr marL="0" indent="0">
              <a:buNone/>
            </a:pPr>
            <a:r>
              <a:rPr lang="ja-JP" altLang="en-US" sz="2000" dirty="0" smtClean="0"/>
              <a:t>の３段階からなる。</a:t>
            </a:r>
            <a:endParaRPr lang="en-US" altLang="ja-JP" sz="2000" dirty="0" smtClean="0"/>
          </a:p>
          <a:p>
            <a:pPr marL="0" indent="0">
              <a:buNone/>
            </a:pPr>
            <a:endParaRPr lang="en-US" altLang="ja-JP" sz="2000" dirty="0"/>
          </a:p>
          <a:p>
            <a:r>
              <a:rPr kumimoji="1" lang="ja-JP" altLang="en-US" sz="2400" b="1" u="sng" dirty="0" smtClean="0"/>
              <a:t>作業</a:t>
            </a:r>
            <a:r>
              <a:rPr lang="ja-JP" altLang="en-US" sz="2400" dirty="0"/>
              <a:t>（</a:t>
            </a:r>
            <a:r>
              <a:rPr lang="en-US" altLang="ja-JP" sz="2400" dirty="0"/>
              <a:t>M51/</a:t>
            </a:r>
            <a:r>
              <a:rPr lang="ja-JP" altLang="en-US" sz="2400" dirty="0"/>
              <a:t>ディレクトリ内で</a:t>
            </a:r>
            <a:r>
              <a:rPr lang="ja-JP" altLang="en-US" sz="2400" dirty="0" smtClean="0"/>
              <a:t>）</a:t>
            </a:r>
            <a:endParaRPr kumimoji="1" lang="en-US" altLang="ja-JP" sz="2400" b="1" u="sng" dirty="0" smtClean="0"/>
          </a:p>
          <a:p>
            <a:pPr marL="0" indent="0">
              <a:buNone/>
            </a:pPr>
            <a:r>
              <a:rPr lang="ja-JP" altLang="en-US" sz="2000" dirty="0" smtClean="0"/>
              <a:t>入力天体カタログを先にリスト化（スカイ引き後の画像リストとは別）</a:t>
            </a:r>
            <a:endParaRPr lang="en-US" altLang="ja-JP" sz="2000" dirty="0" smtClean="0"/>
          </a:p>
          <a:p>
            <a:pPr marL="0" indent="0">
              <a:buNone/>
            </a:pPr>
            <a:r>
              <a:rPr lang="en-US" altLang="ja-JP" sz="2000" dirty="0" smtClean="0">
                <a:solidFill>
                  <a:srgbClr val="0000FF"/>
                </a:solidFill>
              </a:rPr>
              <a:t>%  </a:t>
            </a:r>
            <a:r>
              <a:rPr lang="en-US" altLang="ja-JP" sz="2000" dirty="0" err="1">
                <a:solidFill>
                  <a:srgbClr val="0000FF"/>
                </a:solidFill>
              </a:rPr>
              <a:t>ls</a:t>
            </a:r>
            <a:r>
              <a:rPr lang="en-US" altLang="ja-JP" sz="2000" dirty="0">
                <a:solidFill>
                  <a:srgbClr val="0000FF"/>
                </a:solidFill>
              </a:rPr>
              <a:t> detect-V60s-*.cat &gt; detect-V60s-cat.lis</a:t>
            </a:r>
            <a:endParaRPr lang="en-US" altLang="ja-JP" sz="2000" dirty="0" smtClean="0">
              <a:solidFill>
                <a:srgbClr val="0000FF"/>
              </a:solidFill>
            </a:endParaRPr>
          </a:p>
          <a:p>
            <a:pPr marL="0" indent="0">
              <a:buNone/>
            </a:pPr>
            <a:r>
              <a:rPr lang="ja-JP" altLang="en-US" sz="2000" dirty="0" smtClean="0"/>
              <a:t>出力画像リストを先に準備（名前だけ。実体無し）</a:t>
            </a:r>
            <a:endParaRPr lang="en-US" altLang="ja-JP" sz="2000" dirty="0" smtClean="0"/>
          </a:p>
          <a:p>
            <a:pPr marL="0" indent="0">
              <a:buNone/>
            </a:pPr>
            <a:r>
              <a:rPr lang="en-US" altLang="ja-JP" sz="2000" dirty="0">
                <a:solidFill>
                  <a:srgbClr val="0000FF"/>
                </a:solidFill>
              </a:rPr>
              <a:t>%  </a:t>
            </a:r>
            <a:r>
              <a:rPr lang="en-US" altLang="ja-JP" sz="2000" dirty="0" err="1">
                <a:solidFill>
                  <a:srgbClr val="0000FF"/>
                </a:solidFill>
              </a:rPr>
              <a:t>awk</a:t>
            </a:r>
            <a:r>
              <a:rPr lang="en-US" altLang="ja-JP" sz="2000" dirty="0">
                <a:solidFill>
                  <a:srgbClr val="0000FF"/>
                </a:solidFill>
              </a:rPr>
              <a:t> '{print "</a:t>
            </a:r>
            <a:r>
              <a:rPr lang="en-US" altLang="ja-JP" sz="2000" dirty="0" err="1">
                <a:solidFill>
                  <a:srgbClr val="0000FF"/>
                </a:solidFill>
              </a:rPr>
              <a:t>shift"substr</a:t>
            </a:r>
            <a:r>
              <a:rPr lang="en-US" altLang="ja-JP" sz="2000" dirty="0">
                <a:solidFill>
                  <a:srgbClr val="0000FF"/>
                </a:solidFill>
              </a:rPr>
              <a:t>($1,7,20)}' subskyM51V60s.lis &gt; shiftM51V60s.lis</a:t>
            </a:r>
            <a:endParaRPr lang="en-US" altLang="ja-JP" sz="2000" dirty="0" smtClean="0"/>
          </a:p>
          <a:p>
            <a:pPr marL="0" indent="0">
              <a:buNone/>
            </a:pPr>
            <a:endParaRPr lang="en-US" altLang="ja-JP" sz="2000" dirty="0" smtClean="0"/>
          </a:p>
        </p:txBody>
      </p:sp>
    </p:spTree>
    <p:extLst>
      <p:ext uri="{BB962C8B-B14F-4D97-AF65-F5344CB8AC3E}">
        <p14:creationId xmlns:p14="http://schemas.microsoft.com/office/powerpoint/2010/main" val="3956673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６</a:t>
            </a:r>
            <a:r>
              <a:rPr lang="ja-JP" altLang="en-US" sz="3200" dirty="0"/>
              <a:t>、画像の位置</a:t>
            </a:r>
            <a:r>
              <a:rPr lang="ja-JP" altLang="en-US" sz="3200" dirty="0" smtClean="0"/>
              <a:t>合わせ：</a:t>
            </a:r>
            <a:r>
              <a:rPr lang="en-US" altLang="ja-JP" sz="3200" dirty="0" smtClean="0"/>
              <a:t>position</a:t>
            </a:r>
            <a:r>
              <a:rPr lang="en-US" altLang="ja-JP" sz="3200" dirty="0"/>
              <a:t>-</a:t>
            </a:r>
            <a:r>
              <a:rPr lang="en-US" altLang="ja-JP" sz="3200" dirty="0" err="1"/>
              <a:t>match.cl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274193" y="854204"/>
            <a:ext cx="8826513" cy="6003796"/>
          </a:xfrm>
        </p:spPr>
        <p:txBody>
          <a:bodyPr>
            <a:noAutofit/>
          </a:bodyPr>
          <a:lstStyle/>
          <a:p>
            <a:r>
              <a:rPr kumimoji="1" lang="ja-JP" altLang="en-US" sz="2400" b="1" u="sng" dirty="0" smtClean="0"/>
              <a:t>作業</a:t>
            </a:r>
            <a:endParaRPr kumimoji="1" lang="en-US" altLang="ja-JP" sz="2400" b="1" u="sng" dirty="0" smtClean="0"/>
          </a:p>
          <a:p>
            <a:pPr marL="0" indent="0">
              <a:buNone/>
            </a:pPr>
            <a:r>
              <a:rPr lang="ja-JP" altLang="en-US" sz="2000" dirty="0"/>
              <a:t>作業ディレクトリにコピーした </a:t>
            </a:r>
            <a:r>
              <a:rPr lang="en-US" altLang="ja-JP" sz="2000" dirty="0" smtClean="0"/>
              <a:t>position-</a:t>
            </a:r>
            <a:r>
              <a:rPr lang="en-US" altLang="ja-JP" sz="2000" dirty="0" err="1" smtClean="0"/>
              <a:t>match.cl</a:t>
            </a:r>
            <a:r>
              <a:rPr lang="en-US" altLang="ja-JP" sz="2000" dirty="0" smtClean="0"/>
              <a:t> </a:t>
            </a:r>
            <a:r>
              <a:rPr lang="ja-JP" altLang="en-US" sz="2000" dirty="0"/>
              <a:t>を開いて以下のように編集 </a:t>
            </a:r>
            <a:endParaRPr lang="en-US" altLang="ja-JP" sz="2000" dirty="0"/>
          </a:p>
          <a:p>
            <a:pPr marL="0" indent="0">
              <a:buNone/>
            </a:pPr>
            <a:r>
              <a:rPr lang="en-US" altLang="ja-JP" sz="1800" dirty="0">
                <a:solidFill>
                  <a:srgbClr val="008000"/>
                </a:solidFill>
              </a:rPr>
              <a:t>##</a:t>
            </a:r>
            <a:r>
              <a:rPr lang="en-US" altLang="ja-JP" sz="1800" dirty="0" smtClean="0">
                <a:solidFill>
                  <a:srgbClr val="008000"/>
                </a:solidFill>
              </a:rPr>
              <a:t>##</a:t>
            </a:r>
            <a:r>
              <a:rPr lang="ja-JP" altLang="en-US" sz="1800" dirty="0">
                <a:solidFill>
                  <a:srgbClr val="008000"/>
                </a:solidFill>
              </a:rPr>
              <a:t>書き換えるのはココ</a:t>
            </a:r>
            <a:r>
              <a:rPr lang="ja-JP" altLang="en-US" sz="1800" dirty="0" smtClean="0">
                <a:solidFill>
                  <a:srgbClr val="008000"/>
                </a:solidFill>
              </a:rPr>
              <a:t>だけ</a:t>
            </a:r>
            <a:r>
              <a:rPr lang="en-US" altLang="ja-JP" sz="1800" dirty="0" smtClean="0">
                <a:solidFill>
                  <a:srgbClr val="008000"/>
                </a:solidFill>
              </a:rPr>
              <a:t>#</a:t>
            </a:r>
            <a:r>
              <a:rPr lang="en-US" altLang="ja-JP" sz="1800" dirty="0">
                <a:solidFill>
                  <a:srgbClr val="008000"/>
                </a:solidFill>
              </a:rPr>
              <a:t>####################################</a:t>
            </a:r>
            <a:r>
              <a:rPr lang="en-US" altLang="ja-JP" sz="1800" dirty="0" smtClean="0">
                <a:solidFill>
                  <a:srgbClr val="008000"/>
                </a:solidFill>
              </a:rPr>
              <a:t>#</a:t>
            </a:r>
            <a:endParaRPr lang="en-US" altLang="ja-JP" sz="1800" dirty="0">
              <a:solidFill>
                <a:srgbClr val="008000"/>
              </a:solidFill>
            </a:endParaRPr>
          </a:p>
          <a:p>
            <a:pPr marL="0" indent="0">
              <a:buNone/>
            </a:pPr>
            <a:r>
              <a:rPr lang="en-US" altLang="ja-JP" sz="1800" dirty="0">
                <a:solidFill>
                  <a:srgbClr val="008000"/>
                </a:solidFill>
              </a:rPr>
              <a:t>#</a:t>
            </a:r>
            <a:r>
              <a:rPr lang="ja-JP" altLang="en-US" sz="1800" dirty="0">
                <a:solidFill>
                  <a:srgbClr val="008000"/>
                </a:solidFill>
              </a:rPr>
              <a:t>ただし</a:t>
            </a:r>
            <a:r>
              <a:rPr lang="en-US" altLang="ja-JP" sz="1800" dirty="0" err="1">
                <a:solidFill>
                  <a:srgbClr val="008000"/>
                </a:solidFill>
              </a:rPr>
              <a:t>xyxymatch</a:t>
            </a:r>
            <a:r>
              <a:rPr lang="ja-JP" altLang="en-US" sz="1800" dirty="0">
                <a:solidFill>
                  <a:srgbClr val="008000"/>
                </a:solidFill>
              </a:rPr>
              <a:t>はこけやすいのでそこのパラメータは適時いじるべし</a:t>
            </a:r>
            <a:r>
              <a:rPr lang="en-US" altLang="ja-JP" sz="1800" dirty="0">
                <a:solidFill>
                  <a:srgbClr val="008000"/>
                </a:solidFill>
              </a:rPr>
              <a:t>##</a:t>
            </a:r>
            <a:r>
              <a:rPr lang="en-US" altLang="ja-JP" sz="1800" dirty="0" smtClean="0">
                <a:solidFill>
                  <a:srgbClr val="008000"/>
                </a:solidFill>
              </a:rPr>
              <a:t>#</a:t>
            </a:r>
            <a:endParaRPr lang="en-US" altLang="ja-JP" sz="1800" dirty="0">
              <a:solidFill>
                <a:srgbClr val="008000"/>
              </a:solidFill>
            </a:endParaRPr>
          </a:p>
          <a:p>
            <a:pPr marL="0" indent="0">
              <a:buNone/>
            </a:pPr>
            <a:r>
              <a:rPr lang="en-US" altLang="ja-JP" sz="1800" dirty="0" err="1">
                <a:solidFill>
                  <a:srgbClr val="008000"/>
                </a:solidFill>
              </a:rPr>
              <a:t>inputimage_lis</a:t>
            </a:r>
            <a:r>
              <a:rPr lang="en-US" altLang="ja-JP" sz="1800" dirty="0">
                <a:solidFill>
                  <a:srgbClr val="008000"/>
                </a:solidFill>
              </a:rPr>
              <a:t>="subskyM51V60s.lis"   #</a:t>
            </a:r>
            <a:r>
              <a:rPr lang="ja-JP" altLang="en-US" sz="1800" dirty="0">
                <a:solidFill>
                  <a:srgbClr val="008000"/>
                </a:solidFill>
              </a:rPr>
              <a:t>位置合わせ前の画像リスト</a:t>
            </a:r>
            <a:r>
              <a:rPr lang="en-US" altLang="ja-JP" sz="1800" dirty="0">
                <a:solidFill>
                  <a:srgbClr val="008000"/>
                </a:solidFill>
              </a:rPr>
              <a:t>#</a:t>
            </a:r>
          </a:p>
          <a:p>
            <a:pPr marL="0" indent="0">
              <a:buNone/>
            </a:pPr>
            <a:r>
              <a:rPr lang="en-US" altLang="ja-JP" sz="1800" dirty="0" err="1">
                <a:solidFill>
                  <a:srgbClr val="008000"/>
                </a:solidFill>
              </a:rPr>
              <a:t>inputimagefits</a:t>
            </a:r>
            <a:r>
              <a:rPr lang="en-US" altLang="ja-JP" sz="1800" dirty="0">
                <a:solidFill>
                  <a:srgbClr val="008000"/>
                </a:solidFill>
              </a:rPr>
              <a:t>="subskyM51V60s-1.fits"  #</a:t>
            </a:r>
            <a:r>
              <a:rPr lang="ja-JP" altLang="en-US" sz="1800" dirty="0">
                <a:solidFill>
                  <a:srgbClr val="008000"/>
                </a:solidFill>
              </a:rPr>
              <a:t>位置合わせ前の画像を適当に</a:t>
            </a:r>
            <a:r>
              <a:rPr lang="en-US" altLang="ja-JP" sz="1800" dirty="0">
                <a:solidFill>
                  <a:srgbClr val="008000"/>
                </a:solidFill>
              </a:rPr>
              <a:t>1</a:t>
            </a:r>
            <a:r>
              <a:rPr lang="ja-JP" altLang="en-US" sz="1800" dirty="0">
                <a:solidFill>
                  <a:srgbClr val="008000"/>
                </a:solidFill>
              </a:rPr>
              <a:t>枚。フォーマット調べる用</a:t>
            </a:r>
            <a:r>
              <a:rPr lang="en-US" altLang="ja-JP" sz="1800" dirty="0">
                <a:solidFill>
                  <a:srgbClr val="008000"/>
                </a:solidFill>
              </a:rPr>
              <a:t>#</a:t>
            </a:r>
          </a:p>
          <a:p>
            <a:pPr marL="0" indent="0">
              <a:buNone/>
            </a:pPr>
            <a:r>
              <a:rPr lang="en-US" altLang="ja-JP" sz="1800" dirty="0" err="1">
                <a:solidFill>
                  <a:srgbClr val="008000"/>
                </a:solidFill>
              </a:rPr>
              <a:t>inputcat_lis</a:t>
            </a:r>
            <a:r>
              <a:rPr lang="en-US" altLang="ja-JP" sz="1800" dirty="0">
                <a:solidFill>
                  <a:srgbClr val="008000"/>
                </a:solidFill>
              </a:rPr>
              <a:t>="detect-V60s-cat.lis"      #</a:t>
            </a:r>
            <a:r>
              <a:rPr lang="ja-JP" altLang="en-US" sz="1800" dirty="0">
                <a:solidFill>
                  <a:srgbClr val="008000"/>
                </a:solidFill>
              </a:rPr>
              <a:t>天体カタログが入ったリスト</a:t>
            </a:r>
            <a:r>
              <a:rPr lang="en-US" altLang="ja-JP" sz="1800" dirty="0">
                <a:solidFill>
                  <a:srgbClr val="008000"/>
                </a:solidFill>
              </a:rPr>
              <a:t>#</a:t>
            </a:r>
          </a:p>
          <a:p>
            <a:pPr marL="0" indent="0">
              <a:buNone/>
            </a:pPr>
            <a:r>
              <a:rPr lang="en-US" altLang="ja-JP" sz="1800" dirty="0" err="1">
                <a:solidFill>
                  <a:srgbClr val="008000"/>
                </a:solidFill>
              </a:rPr>
              <a:t>xcol</a:t>
            </a:r>
            <a:r>
              <a:rPr lang="en-US" altLang="ja-JP" sz="1800" dirty="0">
                <a:solidFill>
                  <a:srgbClr val="008000"/>
                </a:solidFill>
              </a:rPr>
              <a:t>=2                              #</a:t>
            </a:r>
            <a:r>
              <a:rPr lang="ja-JP" altLang="en-US" sz="1800" dirty="0">
                <a:solidFill>
                  <a:srgbClr val="008000"/>
                </a:solidFill>
              </a:rPr>
              <a:t>天体カタログの何列目に</a:t>
            </a:r>
            <a:r>
              <a:rPr lang="en-US" altLang="ja-JP" sz="1800" dirty="0">
                <a:solidFill>
                  <a:srgbClr val="008000"/>
                </a:solidFill>
              </a:rPr>
              <a:t>x</a:t>
            </a:r>
            <a:r>
              <a:rPr lang="ja-JP" altLang="en-US" sz="1800" dirty="0">
                <a:solidFill>
                  <a:srgbClr val="008000"/>
                </a:solidFill>
              </a:rPr>
              <a:t>が書かれているか</a:t>
            </a:r>
            <a:r>
              <a:rPr lang="en-US" altLang="ja-JP" sz="1800" dirty="0">
                <a:solidFill>
                  <a:srgbClr val="008000"/>
                </a:solidFill>
              </a:rPr>
              <a:t>#</a:t>
            </a:r>
          </a:p>
          <a:p>
            <a:pPr marL="0" indent="0">
              <a:buNone/>
            </a:pPr>
            <a:r>
              <a:rPr lang="en-US" altLang="ja-JP" sz="1800" dirty="0" err="1">
                <a:solidFill>
                  <a:srgbClr val="008000"/>
                </a:solidFill>
              </a:rPr>
              <a:t>ycol</a:t>
            </a:r>
            <a:r>
              <a:rPr lang="en-US" altLang="ja-JP" sz="1800" dirty="0">
                <a:solidFill>
                  <a:srgbClr val="008000"/>
                </a:solidFill>
              </a:rPr>
              <a:t>=3                              #</a:t>
            </a:r>
            <a:r>
              <a:rPr lang="ja-JP" altLang="en-US" sz="1800" dirty="0">
                <a:solidFill>
                  <a:srgbClr val="008000"/>
                </a:solidFill>
              </a:rPr>
              <a:t>天体カタログの何列目に</a:t>
            </a:r>
            <a:r>
              <a:rPr lang="en-US" altLang="ja-JP" sz="1800" dirty="0">
                <a:solidFill>
                  <a:srgbClr val="008000"/>
                </a:solidFill>
              </a:rPr>
              <a:t>y</a:t>
            </a:r>
            <a:r>
              <a:rPr lang="ja-JP" altLang="en-US" sz="1800" dirty="0">
                <a:solidFill>
                  <a:srgbClr val="008000"/>
                </a:solidFill>
              </a:rPr>
              <a:t>が書かれているか</a:t>
            </a:r>
            <a:r>
              <a:rPr lang="en-US" altLang="ja-JP" sz="1800" dirty="0">
                <a:solidFill>
                  <a:srgbClr val="008000"/>
                </a:solidFill>
              </a:rPr>
              <a:t>#</a:t>
            </a:r>
          </a:p>
          <a:p>
            <a:pPr marL="0" indent="0">
              <a:buNone/>
            </a:pPr>
            <a:r>
              <a:rPr lang="en-US" altLang="ja-JP" sz="1800" dirty="0" err="1">
                <a:solidFill>
                  <a:srgbClr val="008000"/>
                </a:solidFill>
              </a:rPr>
              <a:t>refcat</a:t>
            </a:r>
            <a:r>
              <a:rPr lang="en-US" altLang="ja-JP" sz="1800" dirty="0">
                <a:solidFill>
                  <a:srgbClr val="008000"/>
                </a:solidFill>
              </a:rPr>
              <a:t>="detect-V60s-3.cat"   #</a:t>
            </a:r>
            <a:r>
              <a:rPr lang="en-US" altLang="ja-JP" sz="1800" dirty="0" err="1">
                <a:solidFill>
                  <a:srgbClr val="008000"/>
                </a:solidFill>
              </a:rPr>
              <a:t>xyxymatch</a:t>
            </a:r>
            <a:r>
              <a:rPr lang="ja-JP" altLang="en-US" sz="1800" dirty="0">
                <a:solidFill>
                  <a:srgbClr val="008000"/>
                </a:solidFill>
              </a:rPr>
              <a:t>のリファレンスとなるカタログ名</a:t>
            </a:r>
            <a:r>
              <a:rPr lang="en-US" altLang="ja-JP" sz="1800" dirty="0">
                <a:solidFill>
                  <a:srgbClr val="008000"/>
                </a:solidFill>
              </a:rPr>
              <a:t>#</a:t>
            </a:r>
          </a:p>
          <a:p>
            <a:pPr marL="0" indent="0">
              <a:buNone/>
            </a:pPr>
            <a:r>
              <a:rPr lang="en-US" altLang="ja-JP" sz="1800" dirty="0" err="1">
                <a:solidFill>
                  <a:srgbClr val="008000"/>
                </a:solidFill>
              </a:rPr>
              <a:t>deltax</a:t>
            </a:r>
            <a:r>
              <a:rPr lang="en-US" altLang="ja-JP" sz="1800" dirty="0">
                <a:solidFill>
                  <a:srgbClr val="008000"/>
                </a:solidFill>
              </a:rPr>
              <a:t>=100                     #</a:t>
            </a:r>
            <a:r>
              <a:rPr lang="ja-JP" altLang="en-US" sz="1800" dirty="0">
                <a:solidFill>
                  <a:srgbClr val="008000"/>
                </a:solidFill>
              </a:rPr>
              <a:t>フォーマット拡張で</a:t>
            </a:r>
            <a:r>
              <a:rPr lang="en-US" altLang="ja-JP" sz="1800" dirty="0">
                <a:solidFill>
                  <a:srgbClr val="008000"/>
                </a:solidFill>
              </a:rPr>
              <a:t>x</a:t>
            </a:r>
            <a:r>
              <a:rPr lang="ja-JP" altLang="en-US" sz="1800" dirty="0">
                <a:solidFill>
                  <a:srgbClr val="008000"/>
                </a:solidFill>
              </a:rPr>
              <a:t>方向に増やしたいピクセル数</a:t>
            </a:r>
            <a:r>
              <a:rPr lang="en-US" altLang="ja-JP" sz="1800" dirty="0">
                <a:solidFill>
                  <a:srgbClr val="008000"/>
                </a:solidFill>
              </a:rPr>
              <a:t>#</a:t>
            </a:r>
          </a:p>
          <a:p>
            <a:pPr marL="0" indent="0">
              <a:buNone/>
            </a:pPr>
            <a:r>
              <a:rPr lang="en-US" altLang="ja-JP" sz="1800" dirty="0" err="1">
                <a:solidFill>
                  <a:srgbClr val="008000"/>
                </a:solidFill>
              </a:rPr>
              <a:t>deltay</a:t>
            </a:r>
            <a:r>
              <a:rPr lang="en-US" altLang="ja-JP" sz="1800" dirty="0">
                <a:solidFill>
                  <a:srgbClr val="008000"/>
                </a:solidFill>
              </a:rPr>
              <a:t>=100                     #</a:t>
            </a:r>
            <a:r>
              <a:rPr lang="ja-JP" altLang="en-US" sz="1800" dirty="0">
                <a:solidFill>
                  <a:srgbClr val="008000"/>
                </a:solidFill>
              </a:rPr>
              <a:t>フォーマット拡張で</a:t>
            </a:r>
            <a:r>
              <a:rPr lang="en-US" altLang="ja-JP" sz="1800" dirty="0">
                <a:solidFill>
                  <a:srgbClr val="008000"/>
                </a:solidFill>
              </a:rPr>
              <a:t>y</a:t>
            </a:r>
            <a:r>
              <a:rPr lang="ja-JP" altLang="en-US" sz="1800" dirty="0">
                <a:solidFill>
                  <a:srgbClr val="008000"/>
                </a:solidFill>
              </a:rPr>
              <a:t>方向に増やしたいピクセル数</a:t>
            </a:r>
            <a:r>
              <a:rPr lang="en-US" altLang="ja-JP" sz="1800" dirty="0">
                <a:solidFill>
                  <a:srgbClr val="008000"/>
                </a:solidFill>
              </a:rPr>
              <a:t>#</a:t>
            </a:r>
          </a:p>
          <a:p>
            <a:pPr marL="0" indent="0">
              <a:buNone/>
            </a:pPr>
            <a:r>
              <a:rPr lang="en-US" altLang="ja-JP" sz="1800" dirty="0" err="1">
                <a:solidFill>
                  <a:srgbClr val="008000"/>
                </a:solidFill>
              </a:rPr>
              <a:t>min_match</a:t>
            </a:r>
            <a:r>
              <a:rPr lang="en-US" altLang="ja-JP" sz="1800" dirty="0">
                <a:solidFill>
                  <a:srgbClr val="008000"/>
                </a:solidFill>
              </a:rPr>
              <a:t>=10                   #</a:t>
            </a:r>
            <a:r>
              <a:rPr lang="ja-JP" altLang="en-US" sz="1800" dirty="0">
                <a:solidFill>
                  <a:srgbClr val="008000"/>
                </a:solidFill>
              </a:rPr>
              <a:t>天体マッチ数の最小値。これより少ない天体数しかマッチしなかったら</a:t>
            </a:r>
            <a:r>
              <a:rPr lang="en-US" altLang="ja-JP" sz="1800" dirty="0">
                <a:solidFill>
                  <a:srgbClr val="008000"/>
                </a:solidFill>
              </a:rPr>
              <a:t>(1)</a:t>
            </a:r>
            <a:r>
              <a:rPr lang="ja-JP" altLang="en-US" sz="1800" dirty="0">
                <a:solidFill>
                  <a:srgbClr val="008000"/>
                </a:solidFill>
              </a:rPr>
              <a:t>で中止する</a:t>
            </a:r>
            <a:r>
              <a:rPr lang="en-US" altLang="ja-JP" sz="1800" dirty="0">
                <a:solidFill>
                  <a:srgbClr val="008000"/>
                </a:solidFill>
              </a:rPr>
              <a:t>#</a:t>
            </a:r>
          </a:p>
          <a:p>
            <a:pPr marL="0" indent="0">
              <a:buNone/>
            </a:pPr>
            <a:r>
              <a:rPr lang="en-US" altLang="ja-JP" sz="1800" dirty="0" err="1">
                <a:solidFill>
                  <a:srgbClr val="008000"/>
                </a:solidFill>
              </a:rPr>
              <a:t>outputimage_lis</a:t>
            </a:r>
            <a:r>
              <a:rPr lang="en-US" altLang="ja-JP" sz="1800" dirty="0" smtClean="0">
                <a:solidFill>
                  <a:srgbClr val="008000"/>
                </a:solidFill>
              </a:rPr>
              <a:t>=“shiftM51V60s.lis”     </a:t>
            </a:r>
            <a:r>
              <a:rPr lang="en-US" altLang="ja-JP" sz="1800" dirty="0">
                <a:solidFill>
                  <a:srgbClr val="008000"/>
                </a:solidFill>
              </a:rPr>
              <a:t>#</a:t>
            </a:r>
            <a:r>
              <a:rPr lang="ja-JP" altLang="en-US" sz="1800" dirty="0">
                <a:solidFill>
                  <a:srgbClr val="008000"/>
                </a:solidFill>
              </a:rPr>
              <a:t>出来上がりの画像リスト名</a:t>
            </a:r>
            <a:r>
              <a:rPr lang="en-US" altLang="ja-JP" sz="1800" dirty="0">
                <a:solidFill>
                  <a:srgbClr val="008000"/>
                </a:solidFill>
              </a:rPr>
              <a:t>.</a:t>
            </a:r>
            <a:r>
              <a:rPr lang="ja-JP" altLang="en-US" sz="1800" dirty="0">
                <a:solidFill>
                  <a:srgbClr val="008000"/>
                </a:solidFill>
              </a:rPr>
              <a:t>事前に用意</a:t>
            </a:r>
            <a:r>
              <a:rPr lang="ja-JP" altLang="en-US" sz="1800" dirty="0" smtClean="0">
                <a:solidFill>
                  <a:srgbClr val="008000"/>
                </a:solidFill>
              </a:rPr>
              <a:t>しとく。</a:t>
            </a:r>
            <a:r>
              <a:rPr lang="en-US" altLang="ja-JP" sz="1800" dirty="0" smtClean="0">
                <a:solidFill>
                  <a:srgbClr val="008000"/>
                </a:solidFill>
              </a:rPr>
              <a:t>#</a:t>
            </a:r>
          </a:p>
          <a:p>
            <a:pPr marL="0" indent="0">
              <a:buNone/>
            </a:pPr>
            <a:r>
              <a:rPr lang="en-US" altLang="ja-JP" sz="1800" dirty="0" smtClean="0">
                <a:solidFill>
                  <a:srgbClr val="008000"/>
                </a:solidFill>
              </a:rPr>
              <a:t>##</a:t>
            </a:r>
            <a:r>
              <a:rPr lang="en-US" altLang="ja-JP" sz="1800" dirty="0">
                <a:solidFill>
                  <a:srgbClr val="008000"/>
                </a:solidFill>
              </a:rPr>
              <a:t>#############</a:t>
            </a:r>
            <a:r>
              <a:rPr lang="ja-JP" altLang="en-US" sz="1800" dirty="0">
                <a:solidFill>
                  <a:srgbClr val="008000"/>
                </a:solidFill>
              </a:rPr>
              <a:t>書き換えここまで</a:t>
            </a:r>
            <a:r>
              <a:rPr lang="en-US" altLang="ja-JP" sz="1800" dirty="0">
                <a:solidFill>
                  <a:srgbClr val="008000"/>
                </a:solidFill>
              </a:rPr>
              <a:t>##################################</a:t>
            </a:r>
            <a:r>
              <a:rPr lang="en-US" altLang="ja-JP" sz="1800" dirty="0" smtClean="0">
                <a:solidFill>
                  <a:srgbClr val="008000"/>
                </a:solidFill>
              </a:rPr>
              <a:t>#</a:t>
            </a:r>
          </a:p>
        </p:txBody>
      </p:sp>
    </p:spTree>
    <p:extLst>
      <p:ext uri="{BB962C8B-B14F-4D97-AF65-F5344CB8AC3E}">
        <p14:creationId xmlns:p14="http://schemas.microsoft.com/office/powerpoint/2010/main" val="1488130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40169"/>
            <a:ext cx="8229600" cy="773941"/>
          </a:xfrm>
        </p:spPr>
        <p:txBody>
          <a:bodyPr>
            <a:normAutofit/>
          </a:bodyPr>
          <a:lstStyle/>
          <a:p>
            <a:r>
              <a:rPr lang="ja-JP" altLang="en-US" sz="3200" dirty="0" smtClean="0"/>
              <a:t>６</a:t>
            </a:r>
            <a:r>
              <a:rPr lang="ja-JP" altLang="en-US" sz="3200" dirty="0"/>
              <a:t>、画像の位置</a:t>
            </a:r>
            <a:r>
              <a:rPr lang="ja-JP" altLang="en-US" sz="3200" dirty="0" smtClean="0"/>
              <a:t>合わせ：</a:t>
            </a:r>
            <a:r>
              <a:rPr lang="en-US" altLang="ja-JP" sz="3200" dirty="0" smtClean="0"/>
              <a:t>position</a:t>
            </a:r>
            <a:r>
              <a:rPr lang="en-US" altLang="ja-JP" sz="3200" dirty="0"/>
              <a:t>-</a:t>
            </a:r>
            <a:r>
              <a:rPr lang="en-US" altLang="ja-JP" sz="3200" dirty="0" err="1"/>
              <a:t>match.cl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274193" y="913968"/>
            <a:ext cx="8644319" cy="6003796"/>
          </a:xfrm>
        </p:spPr>
        <p:txBody>
          <a:bodyPr>
            <a:noAutofit/>
          </a:bodyPr>
          <a:lstStyle/>
          <a:p>
            <a:pPr marL="0" lvl="0" indent="0">
              <a:buNone/>
            </a:pPr>
            <a:r>
              <a:rPr lang="en-US" altLang="ja-JP" sz="2000" dirty="0" err="1">
                <a:solidFill>
                  <a:srgbClr val="000000"/>
                </a:solidFill>
              </a:rPr>
              <a:t>iraf</a:t>
            </a:r>
            <a:r>
              <a:rPr lang="ja-JP" altLang="en-US" sz="2000" dirty="0">
                <a:solidFill>
                  <a:srgbClr val="000000"/>
                </a:solidFill>
              </a:rPr>
              <a:t>上</a:t>
            </a:r>
            <a:r>
              <a:rPr lang="ja-JP" altLang="en-US" sz="2000" dirty="0" smtClean="0">
                <a:solidFill>
                  <a:srgbClr val="000000"/>
                </a:solidFill>
              </a:rPr>
              <a:t>で</a:t>
            </a:r>
            <a:r>
              <a:rPr lang="en-US" altLang="ja-JP" sz="2000" dirty="0" smtClean="0">
                <a:solidFill>
                  <a:srgbClr val="000000"/>
                </a:solidFill>
              </a:rPr>
              <a:t>position-</a:t>
            </a:r>
            <a:r>
              <a:rPr lang="en-US" altLang="ja-JP" sz="2000" dirty="0" err="1" smtClean="0">
                <a:solidFill>
                  <a:srgbClr val="000000"/>
                </a:solidFill>
              </a:rPr>
              <a:t>match.cl</a:t>
            </a:r>
            <a:r>
              <a:rPr lang="ja-JP" altLang="en-US" sz="2000" dirty="0">
                <a:solidFill>
                  <a:srgbClr val="000000"/>
                </a:solidFill>
              </a:rPr>
              <a:t>実行</a:t>
            </a:r>
            <a:endParaRPr lang="en-US" altLang="ja-JP" sz="2000" dirty="0">
              <a:solidFill>
                <a:srgbClr val="000000"/>
              </a:solidFill>
            </a:endParaRPr>
          </a:p>
          <a:p>
            <a:pPr marL="0" lvl="0" indent="0">
              <a:buNone/>
            </a:pPr>
            <a:r>
              <a:rPr lang="en-US" altLang="ja-JP" sz="2000" dirty="0" err="1">
                <a:solidFill>
                  <a:srgbClr val="FF0000"/>
                </a:solidFill>
              </a:rPr>
              <a:t>ecl</a:t>
            </a:r>
            <a:r>
              <a:rPr lang="en-US" altLang="ja-JP" sz="2000" dirty="0">
                <a:solidFill>
                  <a:srgbClr val="FF0000"/>
                </a:solidFill>
              </a:rPr>
              <a:t>&gt; cl&lt; </a:t>
            </a:r>
            <a:r>
              <a:rPr lang="en-US" altLang="ja-JP" sz="2000" dirty="0" smtClean="0">
                <a:solidFill>
                  <a:srgbClr val="FF0000"/>
                </a:solidFill>
              </a:rPr>
              <a:t>position-</a:t>
            </a:r>
            <a:r>
              <a:rPr lang="en-US" altLang="ja-JP" sz="2000" dirty="0" err="1" smtClean="0">
                <a:solidFill>
                  <a:srgbClr val="FF0000"/>
                </a:solidFill>
              </a:rPr>
              <a:t>match.cl</a:t>
            </a:r>
            <a:endParaRPr lang="ja-JP" altLang="en-US" sz="2000" dirty="0">
              <a:solidFill>
                <a:srgbClr val="FF0000"/>
              </a:solidFill>
            </a:endParaRPr>
          </a:p>
          <a:p>
            <a:pPr marL="0" indent="0">
              <a:buNone/>
            </a:pPr>
            <a:endParaRPr lang="en-US" altLang="ja-JP" sz="1800" dirty="0" smtClean="0">
              <a:solidFill>
                <a:srgbClr val="008000"/>
              </a:solidFill>
            </a:endParaRPr>
          </a:p>
          <a:p>
            <a:pPr marL="0" indent="0">
              <a:buNone/>
            </a:pPr>
            <a:r>
              <a:rPr lang="en-US" altLang="ja-JP" sz="2000" dirty="0" smtClean="0"/>
              <a:t>※</a:t>
            </a:r>
            <a:r>
              <a:rPr lang="ja-JP" altLang="en-US" sz="2000" dirty="0" smtClean="0"/>
              <a:t>とにかく（１）</a:t>
            </a:r>
            <a:r>
              <a:rPr lang="en-US" altLang="ja-JP" sz="2000" dirty="0" err="1" smtClean="0"/>
              <a:t>xyxymatch</a:t>
            </a:r>
            <a:r>
              <a:rPr lang="ja-JP" altLang="en-US" sz="2000" dirty="0" smtClean="0"/>
              <a:t>がコケ易いため、</a:t>
            </a:r>
            <a:r>
              <a:rPr lang="en-US" altLang="ja-JP" sz="2000" dirty="0" err="1" smtClean="0"/>
              <a:t>xyxymatch</a:t>
            </a:r>
            <a:r>
              <a:rPr lang="ja-JP" altLang="en-US" sz="2000" dirty="0" smtClean="0"/>
              <a:t>で同一天体マッチングが設定値以下の場合は</a:t>
            </a:r>
            <a:r>
              <a:rPr lang="en-US" altLang="ja-JP" sz="2000" u="sng" dirty="0"/>
              <a:t>” </a:t>
            </a:r>
            <a:r>
              <a:rPr lang="en-US" altLang="ja-JP" sz="2000" u="sng" dirty="0" err="1"/>
              <a:t>xyxymatch</a:t>
            </a:r>
            <a:r>
              <a:rPr lang="en-US" altLang="ja-JP" sz="2000" u="sng" dirty="0"/>
              <a:t> is failed!(Matched number is too small.) Program is stopped before </a:t>
            </a:r>
            <a:r>
              <a:rPr lang="en-US" altLang="ja-JP" sz="2000" u="sng" dirty="0" err="1"/>
              <a:t>geomap</a:t>
            </a:r>
            <a:r>
              <a:rPr lang="en-US" altLang="ja-JP" sz="2000" u="sng" dirty="0"/>
              <a:t>.</a:t>
            </a:r>
            <a:r>
              <a:rPr lang="en-US" altLang="ja-JP" sz="2000" u="sng" dirty="0" smtClean="0"/>
              <a:t>”</a:t>
            </a:r>
            <a:r>
              <a:rPr lang="ja-JP" altLang="en-US" sz="2000" dirty="0" smtClean="0"/>
              <a:t>のエラー文とともにプログラムを中断するようにしている。</a:t>
            </a:r>
            <a:endParaRPr lang="en-US" altLang="ja-JP" sz="2000" dirty="0" smtClean="0"/>
          </a:p>
          <a:p>
            <a:pPr marL="0" indent="0">
              <a:buNone/>
            </a:pPr>
            <a:endParaRPr lang="en-US" altLang="ja-JP" sz="2000" dirty="0" smtClean="0"/>
          </a:p>
          <a:p>
            <a:pPr marL="0" indent="0">
              <a:buNone/>
            </a:pPr>
            <a:r>
              <a:rPr lang="ja-JP" altLang="en-US" sz="2000" dirty="0" smtClean="0"/>
              <a:t>（確認方法）</a:t>
            </a:r>
            <a:r>
              <a:rPr lang="en-US" altLang="ja-JP" sz="2000" dirty="0" smtClean="0"/>
              <a:t>=&gt;ds9</a:t>
            </a:r>
            <a:r>
              <a:rPr lang="ja-JP" altLang="en-US" sz="2000" dirty="0" smtClean="0"/>
              <a:t>に出来上がった</a:t>
            </a:r>
            <a:r>
              <a:rPr lang="en-US" altLang="ja-JP" sz="2000" dirty="0" smtClean="0"/>
              <a:t>5</a:t>
            </a:r>
            <a:r>
              <a:rPr lang="ja-JP" altLang="en-US" sz="2000" dirty="0" smtClean="0"/>
              <a:t>枚を表示させて“</a:t>
            </a:r>
            <a:r>
              <a:rPr lang="en-US" altLang="ja-JP" sz="2000" dirty="0" smtClean="0"/>
              <a:t>Tab</a:t>
            </a:r>
            <a:r>
              <a:rPr lang="ja-JP" altLang="en-US" sz="2000" dirty="0" smtClean="0"/>
              <a:t>”キー連打すると１フレームずつ画像が切り替わる。上手く位置合わせされていると天体が全く動かないように見えて気持ちいい。</a:t>
            </a:r>
            <a:endParaRPr lang="en-US" altLang="ja-JP" sz="2000" dirty="0"/>
          </a:p>
          <a:p>
            <a:pPr marL="0" indent="0">
              <a:buNone/>
            </a:pPr>
            <a:endParaRPr lang="en-US" altLang="ja-JP" sz="2000" dirty="0"/>
          </a:p>
          <a:p>
            <a:pPr marL="0" indent="0">
              <a:buNone/>
            </a:pPr>
            <a:r>
              <a:rPr lang="en-US" altLang="ja-JP" sz="1800" dirty="0" smtClean="0">
                <a:solidFill>
                  <a:schemeClr val="accent1"/>
                </a:solidFill>
              </a:rPr>
              <a:t>※</a:t>
            </a:r>
            <a:r>
              <a:rPr lang="ja-JP" altLang="en-US" sz="1800" dirty="0" smtClean="0">
                <a:solidFill>
                  <a:schemeClr val="accent1"/>
                </a:solidFill>
              </a:rPr>
              <a:t>上手く位置合わせされてない場合のチェックポイント</a:t>
            </a:r>
            <a:endParaRPr lang="en-US" altLang="ja-JP" sz="1800" dirty="0" smtClean="0">
              <a:solidFill>
                <a:schemeClr val="accent1"/>
              </a:solidFill>
            </a:endParaRPr>
          </a:p>
          <a:p>
            <a:pPr marL="0" indent="0">
              <a:buNone/>
            </a:pPr>
            <a:r>
              <a:rPr lang="en-US" altLang="ja-JP" sz="1800" dirty="0">
                <a:solidFill>
                  <a:schemeClr val="accent1"/>
                </a:solidFill>
              </a:rPr>
              <a:t>①</a:t>
            </a:r>
            <a:r>
              <a:rPr lang="en-US" altLang="ja-JP" sz="1800" dirty="0" err="1" smtClean="0">
                <a:solidFill>
                  <a:schemeClr val="accent1"/>
                </a:solidFill>
              </a:rPr>
              <a:t>matchedOBJnumber.dat</a:t>
            </a:r>
            <a:r>
              <a:rPr lang="ja-JP" altLang="en-US" sz="1800" dirty="0" smtClean="0">
                <a:solidFill>
                  <a:schemeClr val="accent1"/>
                </a:solidFill>
              </a:rPr>
              <a:t>を見て天体マッチ数を確認</a:t>
            </a:r>
            <a:endParaRPr lang="en-US" altLang="ja-JP" sz="1800" dirty="0" smtClean="0">
              <a:solidFill>
                <a:schemeClr val="accent1"/>
              </a:solidFill>
            </a:endParaRPr>
          </a:p>
          <a:p>
            <a:pPr marL="0" indent="0">
              <a:buNone/>
            </a:pPr>
            <a:r>
              <a:rPr lang="en-US" altLang="ja-JP" sz="1800" dirty="0" smtClean="0">
                <a:solidFill>
                  <a:schemeClr val="accent1"/>
                </a:solidFill>
              </a:rPr>
              <a:t>②</a:t>
            </a:r>
            <a:r>
              <a:rPr lang="ja-JP" altLang="en-US" sz="1800" dirty="0" smtClean="0">
                <a:solidFill>
                  <a:schemeClr val="accent1"/>
                </a:solidFill>
              </a:rPr>
              <a:t>５の作業で作ったカタログの２６天体はファイル毎に大体同じかどうか</a:t>
            </a:r>
            <a:endParaRPr lang="en-US" altLang="ja-JP" sz="1800" dirty="0" smtClean="0">
              <a:solidFill>
                <a:schemeClr val="accent1"/>
              </a:solidFill>
            </a:endParaRPr>
          </a:p>
          <a:p>
            <a:pPr marL="0" indent="0">
              <a:buNone/>
            </a:pPr>
            <a:r>
              <a:rPr lang="en-US" altLang="ja-JP" sz="1800" dirty="0" smtClean="0">
                <a:solidFill>
                  <a:schemeClr val="accent1"/>
                </a:solidFill>
              </a:rPr>
              <a:t>③</a:t>
            </a:r>
            <a:r>
              <a:rPr lang="ja-JP" altLang="en-US" sz="1800" dirty="0" smtClean="0">
                <a:solidFill>
                  <a:schemeClr val="accent1"/>
                </a:solidFill>
              </a:rPr>
              <a:t>５の作業の天体数を増やしてやり直し</a:t>
            </a:r>
            <a:endParaRPr lang="en-US" altLang="ja-JP" sz="1800" dirty="0" smtClean="0">
              <a:solidFill>
                <a:schemeClr val="accent1"/>
              </a:solidFill>
            </a:endParaRPr>
          </a:p>
          <a:p>
            <a:pPr marL="0" indent="0">
              <a:buNone/>
            </a:pPr>
            <a:r>
              <a:rPr lang="en-US" altLang="ja-JP" sz="1800" dirty="0" smtClean="0">
                <a:solidFill>
                  <a:schemeClr val="accent1"/>
                </a:solidFill>
              </a:rPr>
              <a:t>④</a:t>
            </a:r>
            <a:r>
              <a:rPr lang="ja-JP" altLang="en-US" sz="1800" dirty="0" smtClean="0">
                <a:solidFill>
                  <a:schemeClr val="accent1"/>
                </a:solidFill>
              </a:rPr>
              <a:t>画像の変換規則の書かれた</a:t>
            </a:r>
            <a:r>
              <a:rPr lang="en-US" altLang="ja-JP" sz="1800" dirty="0" err="1" smtClean="0">
                <a:solidFill>
                  <a:schemeClr val="accent1"/>
                </a:solidFill>
              </a:rPr>
              <a:t>geomap_result.db</a:t>
            </a:r>
            <a:r>
              <a:rPr lang="ja-JP" altLang="en-US" sz="1800" dirty="0" smtClean="0">
                <a:solidFill>
                  <a:schemeClr val="accent1"/>
                </a:solidFill>
              </a:rPr>
              <a:t>の中身を確認</a:t>
            </a:r>
            <a:endParaRPr lang="en-US" altLang="ja-JP" sz="1800" dirty="0" smtClean="0">
              <a:solidFill>
                <a:schemeClr val="accent1"/>
              </a:solidFill>
            </a:endParaRPr>
          </a:p>
        </p:txBody>
      </p:sp>
      <p:sp>
        <p:nvSpPr>
          <p:cNvPr id="4" name="右中かっこ 3"/>
          <p:cNvSpPr/>
          <p:nvPr/>
        </p:nvSpPr>
        <p:spPr>
          <a:xfrm>
            <a:off x="7215624" y="5541235"/>
            <a:ext cx="245332" cy="66379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5" name="テキスト ボックス 4"/>
          <p:cNvSpPr txBox="1"/>
          <p:nvPr/>
        </p:nvSpPr>
        <p:spPr>
          <a:xfrm>
            <a:off x="7490839" y="5515439"/>
            <a:ext cx="1457556" cy="646331"/>
          </a:xfrm>
          <a:prstGeom prst="rect">
            <a:avLst/>
          </a:prstGeom>
          <a:noFill/>
        </p:spPr>
        <p:txBody>
          <a:bodyPr wrap="square" rtlCol="0">
            <a:spAutoFit/>
          </a:bodyPr>
          <a:lstStyle/>
          <a:p>
            <a:r>
              <a:rPr kumimoji="1" lang="en-US" altLang="ja-JP" dirty="0" err="1" smtClean="0">
                <a:solidFill>
                  <a:srgbClr val="4F81BD"/>
                </a:solidFill>
              </a:rPr>
              <a:t>xyxymatch</a:t>
            </a:r>
            <a:r>
              <a:rPr kumimoji="1" lang="ja-JP" altLang="en-US" dirty="0" smtClean="0">
                <a:solidFill>
                  <a:srgbClr val="4F81BD"/>
                </a:solidFill>
              </a:rPr>
              <a:t>でコケた場合</a:t>
            </a:r>
            <a:endParaRPr kumimoji="1" lang="ja-JP" altLang="en-US" dirty="0">
              <a:solidFill>
                <a:srgbClr val="4F81BD"/>
              </a:solidFill>
            </a:endParaRPr>
          </a:p>
        </p:txBody>
      </p:sp>
      <p:sp>
        <p:nvSpPr>
          <p:cNvPr id="6" name="円形吹き出し 5"/>
          <p:cNvSpPr/>
          <p:nvPr/>
        </p:nvSpPr>
        <p:spPr>
          <a:xfrm>
            <a:off x="3914589" y="943850"/>
            <a:ext cx="5003924" cy="908856"/>
          </a:xfrm>
          <a:prstGeom prst="wedgeEllipseCallout">
            <a:avLst>
              <a:gd name="adj1" fmla="val -56067"/>
              <a:gd name="adj2" fmla="val 75652"/>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FF0000"/>
                </a:solidFill>
              </a:rPr>
              <a:t>全タスクの中で一番失敗し易い所なので５も含めて慎重に行うべし</a:t>
            </a:r>
            <a:endParaRPr kumimoji="1" lang="ja-JP" altLang="en-US" dirty="0">
              <a:solidFill>
                <a:srgbClr val="FF0000"/>
              </a:solidFill>
            </a:endParaRPr>
          </a:p>
        </p:txBody>
      </p:sp>
    </p:spTree>
    <p:extLst>
      <p:ext uri="{BB962C8B-B14F-4D97-AF65-F5344CB8AC3E}">
        <p14:creationId xmlns:p14="http://schemas.microsoft.com/office/powerpoint/2010/main" val="71586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７、</a:t>
            </a:r>
            <a:r>
              <a:rPr lang="en-US" altLang="ja-JP" sz="3200" dirty="0" smtClean="0"/>
              <a:t> </a:t>
            </a:r>
            <a:r>
              <a:rPr lang="ja-JP" altLang="en-US" sz="3200" dirty="0" smtClean="0"/>
              <a:t>重ね合わせ：</a:t>
            </a:r>
            <a:r>
              <a:rPr lang="en-US" altLang="ja-JP" sz="3200" dirty="0" err="1"/>
              <a:t>final_imcomb.cl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Autofit/>
          </a:bodyPr>
          <a:lstStyle/>
          <a:p>
            <a:r>
              <a:rPr lang="ja-JP" altLang="en-US" sz="2400" b="1" u="sng" dirty="0"/>
              <a:t>ロジック</a:t>
            </a:r>
            <a:endParaRPr lang="en-US" altLang="ja-JP" sz="2400" b="1" u="sng" dirty="0"/>
          </a:p>
          <a:p>
            <a:pPr marL="0" indent="0">
              <a:buNone/>
            </a:pPr>
            <a:r>
              <a:rPr lang="ja-JP" altLang="en-US" sz="2000" dirty="0" smtClean="0"/>
              <a:t>６まで天体光だけが乗った画像かつ天体の</a:t>
            </a:r>
            <a:r>
              <a:rPr lang="en-US" altLang="ja-JP" sz="2000" dirty="0" err="1" smtClean="0"/>
              <a:t>xy</a:t>
            </a:r>
            <a:r>
              <a:rPr lang="ja-JP" altLang="en-US" sz="2000" dirty="0" smtClean="0"/>
              <a:t>座標が合わされたものが出来ているので、それらを一枚の画像に重ね合わせる。屋上で観測する時はフレーム数が少なかったりするので、デフォルトの重ね合わせ方は</a:t>
            </a:r>
            <a:r>
              <a:rPr lang="en-US" altLang="ja-JP" sz="2000" dirty="0" smtClean="0"/>
              <a:t>median</a:t>
            </a:r>
            <a:r>
              <a:rPr lang="ja-JP" altLang="en-US" sz="2000" dirty="0" smtClean="0"/>
              <a:t>。</a:t>
            </a:r>
            <a:r>
              <a:rPr lang="en-US" altLang="ja-JP" sz="2000" dirty="0" smtClean="0"/>
              <a:t>10</a:t>
            </a:r>
            <a:r>
              <a:rPr lang="ja-JP" altLang="en-US" sz="2000" dirty="0" smtClean="0"/>
              <a:t>枚以上撮っているような場合は</a:t>
            </a:r>
            <a:r>
              <a:rPr lang="en-US" altLang="ja-JP" sz="2000" dirty="0" smtClean="0"/>
              <a:t>mean</a:t>
            </a:r>
            <a:r>
              <a:rPr lang="ja-JP" altLang="en-US" sz="2000" dirty="0" smtClean="0"/>
              <a:t>又は</a:t>
            </a:r>
            <a:r>
              <a:rPr lang="en-US" altLang="ja-JP" sz="2000" dirty="0" smtClean="0"/>
              <a:t>clipped mean</a:t>
            </a:r>
            <a:r>
              <a:rPr lang="ja-JP" altLang="en-US" sz="2000" dirty="0" smtClean="0"/>
              <a:t>に変えても良い。</a:t>
            </a:r>
            <a:endParaRPr lang="en-US" altLang="ja-JP" sz="2000" dirty="0" smtClean="0"/>
          </a:p>
          <a:p>
            <a:pPr marL="0" indent="0">
              <a:buNone/>
            </a:pPr>
            <a:endParaRPr lang="en-US" altLang="ja-JP" sz="2000" dirty="0"/>
          </a:p>
          <a:p>
            <a:r>
              <a:rPr lang="ja-JP" altLang="en-US" sz="2400" b="1" u="sng" dirty="0" smtClean="0"/>
              <a:t>作業</a:t>
            </a:r>
            <a:r>
              <a:rPr lang="ja-JP" altLang="en-US" sz="2400" dirty="0"/>
              <a:t>（</a:t>
            </a:r>
            <a:r>
              <a:rPr lang="en-US" altLang="ja-JP" sz="2400" dirty="0"/>
              <a:t>M51/</a:t>
            </a:r>
            <a:r>
              <a:rPr lang="ja-JP" altLang="en-US" sz="2400" dirty="0"/>
              <a:t>ディレクトリ内で</a:t>
            </a:r>
            <a:r>
              <a:rPr lang="ja-JP" altLang="en-US" sz="2400" dirty="0" smtClean="0"/>
              <a:t>）</a:t>
            </a:r>
            <a:endParaRPr lang="en-US" altLang="ja-JP" sz="2400" b="1" u="sng" dirty="0"/>
          </a:p>
          <a:p>
            <a:pPr marL="0" indent="0">
              <a:buNone/>
            </a:pPr>
            <a:r>
              <a:rPr lang="ja-JP" altLang="en-US" sz="2000" dirty="0"/>
              <a:t>作業ディレクトリにコピーした </a:t>
            </a:r>
            <a:r>
              <a:rPr lang="en-US" altLang="ja-JP" sz="2000" dirty="0" err="1" smtClean="0"/>
              <a:t>final_imcomb.cl</a:t>
            </a:r>
            <a:r>
              <a:rPr lang="en-US" altLang="ja-JP" sz="2000" dirty="0" smtClean="0"/>
              <a:t> </a:t>
            </a:r>
            <a:r>
              <a:rPr lang="ja-JP" altLang="en-US" sz="2000" dirty="0"/>
              <a:t>を開いて以下のように編集 </a:t>
            </a:r>
            <a:endParaRPr lang="en-US" altLang="ja-JP" sz="2000" dirty="0" smtClean="0"/>
          </a:p>
          <a:p>
            <a:pPr marL="0" indent="0">
              <a:buNone/>
            </a:pPr>
            <a:r>
              <a:rPr lang="en-US" altLang="ja-JP" sz="2000" dirty="0">
                <a:solidFill>
                  <a:srgbClr val="008000"/>
                </a:solidFill>
              </a:rPr>
              <a:t>##############</a:t>
            </a:r>
            <a:r>
              <a:rPr lang="ja-JP" altLang="en-US" sz="2000" dirty="0">
                <a:solidFill>
                  <a:srgbClr val="008000"/>
                </a:solidFill>
              </a:rPr>
              <a:t>書き換えるのはココだけ</a:t>
            </a:r>
            <a:r>
              <a:rPr lang="en-US" altLang="ja-JP" sz="2000" dirty="0">
                <a:solidFill>
                  <a:srgbClr val="008000"/>
                </a:solidFill>
              </a:rPr>
              <a:t>######################</a:t>
            </a:r>
          </a:p>
          <a:p>
            <a:pPr marL="0" indent="0">
              <a:buNone/>
            </a:pPr>
            <a:r>
              <a:rPr lang="en-US" altLang="ja-JP" sz="2000" dirty="0">
                <a:solidFill>
                  <a:srgbClr val="008000"/>
                </a:solidFill>
              </a:rPr>
              <a:t>fn1="shiftM51V60s.lis"   #</a:t>
            </a:r>
            <a:r>
              <a:rPr lang="ja-JP" altLang="en-US" sz="2000" dirty="0">
                <a:solidFill>
                  <a:srgbClr val="008000"/>
                </a:solidFill>
              </a:rPr>
              <a:t>インプットリスト。</a:t>
            </a:r>
            <a:r>
              <a:rPr lang="en-US" altLang="ja-JP" sz="2000" dirty="0">
                <a:solidFill>
                  <a:srgbClr val="008000"/>
                </a:solidFill>
              </a:rPr>
              <a:t>dark</a:t>
            </a:r>
            <a:r>
              <a:rPr lang="ja-JP" altLang="en-US" sz="2000" dirty="0">
                <a:solidFill>
                  <a:srgbClr val="008000"/>
                </a:solidFill>
              </a:rPr>
              <a:t>生データ</a:t>
            </a:r>
            <a:r>
              <a:rPr lang="en-US" altLang="ja-JP" sz="2000" dirty="0">
                <a:solidFill>
                  <a:srgbClr val="008000"/>
                </a:solidFill>
              </a:rPr>
              <a:t>#</a:t>
            </a:r>
          </a:p>
          <a:p>
            <a:pPr marL="0" indent="0">
              <a:buNone/>
            </a:pPr>
            <a:r>
              <a:rPr lang="en-US" altLang="ja-JP" sz="2000" dirty="0">
                <a:solidFill>
                  <a:srgbClr val="008000"/>
                </a:solidFill>
              </a:rPr>
              <a:t>fn2</a:t>
            </a:r>
            <a:r>
              <a:rPr lang="en-US" altLang="ja-JP" sz="2000" dirty="0" smtClean="0">
                <a:solidFill>
                  <a:srgbClr val="008000"/>
                </a:solidFill>
              </a:rPr>
              <a:t>=“finM51V60s.fits”   </a:t>
            </a:r>
            <a:r>
              <a:rPr lang="en-US" altLang="ja-JP" sz="2000" dirty="0">
                <a:solidFill>
                  <a:srgbClr val="008000"/>
                </a:solidFill>
              </a:rPr>
              <a:t>#</a:t>
            </a:r>
            <a:r>
              <a:rPr lang="ja-JP" altLang="en-US" sz="2000" dirty="0">
                <a:solidFill>
                  <a:srgbClr val="008000"/>
                </a:solidFill>
              </a:rPr>
              <a:t>出力画像名</a:t>
            </a:r>
            <a:r>
              <a:rPr lang="en-US" altLang="ja-JP" sz="2000" dirty="0" smtClean="0">
                <a:solidFill>
                  <a:srgbClr val="008000"/>
                </a:solidFill>
              </a:rPr>
              <a:t>#</a:t>
            </a:r>
            <a:endParaRPr lang="en-US" altLang="ja-JP" sz="2000" dirty="0"/>
          </a:p>
          <a:p>
            <a:pPr marL="0" indent="0">
              <a:buNone/>
            </a:pPr>
            <a:r>
              <a:rPr lang="en-US" altLang="ja-JP" sz="2000" dirty="0">
                <a:solidFill>
                  <a:srgbClr val="008000"/>
                </a:solidFill>
              </a:rPr>
              <a:t>fn4="exp_M51V60s"    #</a:t>
            </a:r>
            <a:r>
              <a:rPr lang="en-US" altLang="ja-JP" sz="2000" dirty="0" err="1">
                <a:solidFill>
                  <a:srgbClr val="008000"/>
                </a:solidFill>
              </a:rPr>
              <a:t>exposuremap</a:t>
            </a:r>
            <a:r>
              <a:rPr lang="ja-JP" altLang="en-US" sz="2000" dirty="0">
                <a:solidFill>
                  <a:srgbClr val="008000"/>
                </a:solidFill>
              </a:rPr>
              <a:t>の名前。拡張子はいらない</a:t>
            </a:r>
            <a:r>
              <a:rPr lang="en-US" altLang="ja-JP" sz="2000" dirty="0">
                <a:solidFill>
                  <a:srgbClr val="008000"/>
                </a:solidFill>
              </a:rPr>
              <a:t>#</a:t>
            </a:r>
          </a:p>
          <a:p>
            <a:pPr marL="0" indent="0">
              <a:buNone/>
            </a:pPr>
            <a:r>
              <a:rPr lang="en-US" altLang="ja-JP" sz="2000" dirty="0">
                <a:solidFill>
                  <a:srgbClr val="008000"/>
                </a:solidFill>
              </a:rPr>
              <a:t>#####################################################</a:t>
            </a:r>
            <a:r>
              <a:rPr lang="en-US" altLang="ja-JP" sz="2000" dirty="0" smtClean="0">
                <a:solidFill>
                  <a:srgbClr val="008000"/>
                </a:solidFill>
              </a:rPr>
              <a:t>#</a:t>
            </a:r>
          </a:p>
          <a:p>
            <a:pPr marL="0" indent="0">
              <a:buNone/>
            </a:pPr>
            <a:r>
              <a:rPr lang="en-US" altLang="ja-JP" sz="2000" dirty="0" smtClean="0">
                <a:solidFill>
                  <a:srgbClr val="000000"/>
                </a:solidFill>
              </a:rPr>
              <a:t>※</a:t>
            </a:r>
            <a:r>
              <a:rPr lang="ja-JP" altLang="en-US" sz="2000" dirty="0" smtClean="0">
                <a:solidFill>
                  <a:srgbClr val="000000"/>
                </a:solidFill>
              </a:rPr>
              <a:t>重ね合わせ方を変えたければ、プログラム内</a:t>
            </a:r>
            <a:r>
              <a:rPr lang="en-US" altLang="ja-JP" sz="2000" dirty="0" err="1" smtClean="0">
                <a:solidFill>
                  <a:srgbClr val="000000"/>
                </a:solidFill>
              </a:rPr>
              <a:t>imcomb</a:t>
            </a:r>
            <a:r>
              <a:rPr lang="ja-JP" altLang="en-US" sz="2000" dirty="0" smtClean="0">
                <a:solidFill>
                  <a:srgbClr val="000000"/>
                </a:solidFill>
              </a:rPr>
              <a:t>のパラメータの</a:t>
            </a:r>
            <a:r>
              <a:rPr lang="en-US" altLang="ja-JP" sz="2000" dirty="0" smtClean="0">
                <a:solidFill>
                  <a:srgbClr val="000000"/>
                </a:solidFill>
              </a:rPr>
              <a:t>combine=“median”</a:t>
            </a:r>
            <a:r>
              <a:rPr lang="ja-JP" altLang="en-US" sz="2000" dirty="0" smtClean="0">
                <a:solidFill>
                  <a:srgbClr val="000000"/>
                </a:solidFill>
              </a:rPr>
              <a:t>の部分を適時変えて下さい。</a:t>
            </a:r>
            <a:endParaRPr lang="en-US" altLang="ja-JP" sz="2000" dirty="0" smtClean="0">
              <a:solidFill>
                <a:srgbClr val="000000"/>
              </a:solidFill>
            </a:endParaRPr>
          </a:p>
        </p:txBody>
      </p:sp>
    </p:spTree>
    <p:extLst>
      <p:ext uri="{BB962C8B-B14F-4D97-AF65-F5344CB8AC3E}">
        <p14:creationId xmlns:p14="http://schemas.microsoft.com/office/powerpoint/2010/main" val="3556898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７、</a:t>
            </a:r>
            <a:r>
              <a:rPr lang="en-US" altLang="ja-JP" sz="3200" dirty="0" smtClean="0"/>
              <a:t> </a:t>
            </a:r>
            <a:r>
              <a:rPr lang="ja-JP" altLang="en-US" sz="3200" dirty="0" smtClean="0"/>
              <a:t>重ね合わせ：</a:t>
            </a:r>
            <a:r>
              <a:rPr lang="en-US" altLang="ja-JP" sz="3200" dirty="0" err="1" smtClean="0"/>
              <a:t>final_imcomb.cl</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Autofit/>
          </a:bodyPr>
          <a:lstStyle/>
          <a:p>
            <a:pPr marL="0" lvl="0" indent="0">
              <a:buNone/>
            </a:pPr>
            <a:r>
              <a:rPr lang="en-US" altLang="ja-JP" sz="2000" dirty="0" err="1">
                <a:solidFill>
                  <a:srgbClr val="000000"/>
                </a:solidFill>
              </a:rPr>
              <a:t>iraf</a:t>
            </a:r>
            <a:r>
              <a:rPr lang="ja-JP" altLang="en-US" sz="2000" dirty="0">
                <a:solidFill>
                  <a:srgbClr val="000000"/>
                </a:solidFill>
              </a:rPr>
              <a:t>上</a:t>
            </a:r>
            <a:r>
              <a:rPr lang="ja-JP" altLang="en-US" sz="2000" dirty="0" smtClean="0">
                <a:solidFill>
                  <a:srgbClr val="000000"/>
                </a:solidFill>
              </a:rPr>
              <a:t>で</a:t>
            </a:r>
            <a:r>
              <a:rPr lang="en-US" altLang="ja-JP" sz="2000" dirty="0" err="1" smtClean="0">
                <a:solidFill>
                  <a:srgbClr val="000000"/>
                </a:solidFill>
              </a:rPr>
              <a:t>final_imcomb.cl</a:t>
            </a:r>
            <a:r>
              <a:rPr lang="ja-JP" altLang="en-US" sz="2000" dirty="0">
                <a:solidFill>
                  <a:srgbClr val="000000"/>
                </a:solidFill>
              </a:rPr>
              <a:t>実行</a:t>
            </a:r>
            <a:endParaRPr lang="en-US" altLang="ja-JP" sz="2000" dirty="0">
              <a:solidFill>
                <a:srgbClr val="000000"/>
              </a:solidFill>
            </a:endParaRPr>
          </a:p>
          <a:p>
            <a:pPr marL="0" lvl="0" indent="0">
              <a:buNone/>
            </a:pPr>
            <a:r>
              <a:rPr lang="en-US" altLang="ja-JP" sz="2000" dirty="0" err="1">
                <a:solidFill>
                  <a:srgbClr val="FF0000"/>
                </a:solidFill>
              </a:rPr>
              <a:t>ecl</a:t>
            </a:r>
            <a:r>
              <a:rPr lang="en-US" altLang="ja-JP" sz="2000" dirty="0">
                <a:solidFill>
                  <a:srgbClr val="FF0000"/>
                </a:solidFill>
              </a:rPr>
              <a:t>&gt; cl&lt; </a:t>
            </a:r>
            <a:r>
              <a:rPr lang="en-US" altLang="ja-JP" sz="2000" dirty="0" err="1" smtClean="0">
                <a:solidFill>
                  <a:srgbClr val="FF0000"/>
                </a:solidFill>
              </a:rPr>
              <a:t>final_imcomb.cl</a:t>
            </a:r>
            <a:endParaRPr lang="ja-JP" altLang="en-US" sz="2000" dirty="0">
              <a:solidFill>
                <a:srgbClr val="FF0000"/>
              </a:solidFill>
            </a:endParaRPr>
          </a:p>
          <a:p>
            <a:pPr marL="0" indent="0">
              <a:buNone/>
            </a:pPr>
            <a:endParaRPr lang="en-US" altLang="ja-JP" sz="2400" b="1" u="sng" dirty="0"/>
          </a:p>
          <a:p>
            <a:r>
              <a:rPr lang="ja-JP" altLang="en-US" sz="2400" b="1" u="sng" dirty="0" smtClean="0"/>
              <a:t>結果</a:t>
            </a:r>
            <a:endParaRPr lang="en-US" altLang="ja-JP" sz="2400" b="1" u="sng" dirty="0" smtClean="0"/>
          </a:p>
          <a:p>
            <a:pPr marL="0" indent="0">
              <a:buNone/>
            </a:pPr>
            <a:endParaRPr lang="en-US" altLang="ja-JP" sz="2000" dirty="0"/>
          </a:p>
        </p:txBody>
      </p:sp>
      <p:pic>
        <p:nvPicPr>
          <p:cNvPr id="4" name="図 3" descr="スクリーンショット 2012-12-27 6.27.0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1575" y="3436472"/>
            <a:ext cx="2429493" cy="3272117"/>
          </a:xfrm>
          <a:prstGeom prst="rect">
            <a:avLst/>
          </a:prstGeom>
        </p:spPr>
      </p:pic>
      <p:pic>
        <p:nvPicPr>
          <p:cNvPr id="5" name="図 4" descr="スクリーンショット 2012-12-27 6.27.5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0832" y="3481295"/>
            <a:ext cx="2392450" cy="3219470"/>
          </a:xfrm>
          <a:prstGeom prst="rect">
            <a:avLst/>
          </a:prstGeom>
        </p:spPr>
      </p:pic>
      <p:pic>
        <p:nvPicPr>
          <p:cNvPr id="6" name="図 5" descr="スクリーンショット 2012-12-27 6.28.4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2600" y="2717844"/>
            <a:ext cx="2159057" cy="1549356"/>
          </a:xfrm>
          <a:prstGeom prst="rect">
            <a:avLst/>
          </a:prstGeom>
        </p:spPr>
      </p:pic>
      <p:pic>
        <p:nvPicPr>
          <p:cNvPr id="7" name="図 6" descr="スクリーンショット 2012-12-27 6.30.36.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6636" y="2805766"/>
            <a:ext cx="1929810" cy="1440703"/>
          </a:xfrm>
          <a:prstGeom prst="rect">
            <a:avLst/>
          </a:prstGeom>
        </p:spPr>
      </p:pic>
      <p:sp>
        <p:nvSpPr>
          <p:cNvPr id="8" name="テキスト ボックス 7"/>
          <p:cNvSpPr txBox="1"/>
          <p:nvPr/>
        </p:nvSpPr>
        <p:spPr>
          <a:xfrm>
            <a:off x="4643423" y="2436434"/>
            <a:ext cx="1601989" cy="369332"/>
          </a:xfrm>
          <a:prstGeom prst="rect">
            <a:avLst/>
          </a:prstGeom>
          <a:noFill/>
        </p:spPr>
        <p:txBody>
          <a:bodyPr wrap="square" rtlCol="0">
            <a:spAutoFit/>
          </a:bodyPr>
          <a:lstStyle/>
          <a:p>
            <a:r>
              <a:rPr lang="en-US" altLang="en-US" dirty="0" smtClean="0"/>
              <a:t>重ね合わせ後</a:t>
            </a:r>
            <a:endParaRPr kumimoji="1" lang="ja-JP" altLang="en-US" dirty="0"/>
          </a:p>
        </p:txBody>
      </p:sp>
      <p:sp>
        <p:nvSpPr>
          <p:cNvPr id="9" name="テキスト ボックス 8"/>
          <p:cNvSpPr txBox="1"/>
          <p:nvPr/>
        </p:nvSpPr>
        <p:spPr>
          <a:xfrm>
            <a:off x="7106131" y="2436434"/>
            <a:ext cx="1634453" cy="369332"/>
          </a:xfrm>
          <a:prstGeom prst="rect">
            <a:avLst/>
          </a:prstGeom>
          <a:noFill/>
        </p:spPr>
        <p:txBody>
          <a:bodyPr wrap="square" rtlCol="0">
            <a:spAutoFit/>
          </a:bodyPr>
          <a:lstStyle/>
          <a:p>
            <a:r>
              <a:rPr lang="en-US" altLang="en-US" dirty="0" smtClean="0"/>
              <a:t>重ね合わせ</a:t>
            </a:r>
            <a:r>
              <a:rPr lang="ja-JP" altLang="en-US" dirty="0" smtClean="0"/>
              <a:t>前</a:t>
            </a:r>
            <a:endParaRPr kumimoji="1" lang="ja-JP" altLang="en-US" dirty="0"/>
          </a:p>
        </p:txBody>
      </p:sp>
      <p:sp>
        <p:nvSpPr>
          <p:cNvPr id="10" name="テキスト ボックス 9"/>
          <p:cNvSpPr txBox="1"/>
          <p:nvPr/>
        </p:nvSpPr>
        <p:spPr>
          <a:xfrm>
            <a:off x="269688" y="2852265"/>
            <a:ext cx="3749487" cy="3416320"/>
          </a:xfrm>
          <a:prstGeom prst="rect">
            <a:avLst/>
          </a:prstGeom>
          <a:noFill/>
        </p:spPr>
        <p:txBody>
          <a:bodyPr wrap="square" rtlCol="0">
            <a:spAutoFit/>
          </a:bodyPr>
          <a:lstStyle/>
          <a:p>
            <a:r>
              <a:rPr lang="ja-JP" altLang="en-US" dirty="0" smtClean="0"/>
              <a:t>重ね合わせ後（右）と前（左）</a:t>
            </a:r>
            <a:endParaRPr lang="en-US" altLang="ja-JP" dirty="0" smtClean="0"/>
          </a:p>
          <a:p>
            <a:endParaRPr lang="en-US" altLang="ja-JP" dirty="0" smtClean="0"/>
          </a:p>
          <a:p>
            <a:r>
              <a:rPr lang="ja-JP" altLang="en-US" dirty="0" smtClean="0"/>
              <a:t>重ね合わせる前にかすかにしか写っていないような暗い天体でも、重ね合わせ後の画像ではしっかり写っていたりするはず。</a:t>
            </a:r>
            <a:endParaRPr lang="en-US" altLang="ja-JP" dirty="0" smtClean="0"/>
          </a:p>
          <a:p>
            <a:endParaRPr lang="en-US" altLang="ja-JP" dirty="0" smtClean="0"/>
          </a:p>
          <a:p>
            <a:r>
              <a:rPr lang="ja-JP" altLang="en-US" dirty="0" smtClean="0"/>
              <a:t>断面図を見ると明らかに</a:t>
            </a:r>
            <a:r>
              <a:rPr lang="en-US" altLang="ja-JP" dirty="0" smtClean="0"/>
              <a:t>S/N</a:t>
            </a:r>
            <a:r>
              <a:rPr lang="ja-JP" altLang="en-US" dirty="0" smtClean="0"/>
              <a:t>が良くなった事が分かる。</a:t>
            </a:r>
            <a:endParaRPr lang="en-US" altLang="ja-JP" dirty="0" smtClean="0"/>
          </a:p>
          <a:p>
            <a:r>
              <a:rPr lang="ja-JP" altLang="en-US" dirty="0" smtClean="0"/>
              <a:t>（</a:t>
            </a:r>
            <a:r>
              <a:rPr lang="en-US" altLang="ja-JP" dirty="0" smtClean="0"/>
              <a:t>※</a:t>
            </a:r>
            <a:r>
              <a:rPr lang="ja-JP" altLang="en-US" dirty="0" smtClean="0"/>
              <a:t>そのぶん、フラット割りが完璧でなく若干バックグラウンドが傾きを持ってしまったことも強調されたが・・・）</a:t>
            </a:r>
            <a:endParaRPr lang="en-US" altLang="ja-JP" dirty="0" smtClean="0"/>
          </a:p>
        </p:txBody>
      </p:sp>
    </p:spTree>
    <p:extLst>
      <p:ext uri="{BB962C8B-B14F-4D97-AF65-F5344CB8AC3E}">
        <p14:creationId xmlns:p14="http://schemas.microsoft.com/office/powerpoint/2010/main" val="3860059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小休止 ：ゼロ点決め、</a:t>
            </a:r>
            <a:r>
              <a:rPr lang="en-US" altLang="ja-JP" sz="3200" dirty="0" smtClean="0"/>
              <a:t>WCS</a:t>
            </a:r>
            <a:r>
              <a:rPr lang="ja-JP" altLang="en-US" sz="3200" dirty="0" smtClean="0"/>
              <a:t>貼付け</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rmAutofit/>
          </a:bodyPr>
          <a:lstStyle/>
          <a:p>
            <a:pPr marL="0" indent="0">
              <a:buNone/>
            </a:pPr>
            <a:r>
              <a:rPr kumimoji="1" lang="ja-JP" altLang="en-US" sz="2000" dirty="0" smtClean="0"/>
              <a:t>プログラム化していないが、重要な２つの作業を簡単に紹介</a:t>
            </a:r>
            <a:endParaRPr kumimoji="1" lang="en-US" altLang="ja-JP" sz="2000" dirty="0" smtClean="0"/>
          </a:p>
          <a:p>
            <a:pPr marL="0" indent="0">
              <a:buNone/>
            </a:pPr>
            <a:endParaRPr kumimoji="1" lang="en-US" altLang="ja-JP" sz="2000" dirty="0" smtClean="0"/>
          </a:p>
          <a:p>
            <a:pPr marL="0" indent="0">
              <a:buNone/>
            </a:pPr>
            <a:r>
              <a:rPr lang="ja-JP" altLang="en-US" sz="2000" dirty="0" smtClean="0"/>
              <a:t>・</a:t>
            </a:r>
            <a:r>
              <a:rPr lang="ja-JP" altLang="en-US" sz="2000" b="1" u="sng" dirty="0" smtClean="0"/>
              <a:t>ゼロ点決め</a:t>
            </a:r>
            <a:endParaRPr lang="en-US" altLang="ja-JP" sz="2000" b="1" u="sng" dirty="0" smtClean="0"/>
          </a:p>
          <a:p>
            <a:pPr marL="0" indent="0">
              <a:buNone/>
            </a:pPr>
            <a:r>
              <a:rPr lang="ja-JP" altLang="en-US" sz="2000" dirty="0" smtClean="0">
                <a:solidFill>
                  <a:srgbClr val="FF0000"/>
                </a:solidFill>
              </a:rPr>
              <a:t>カウントと等級の関係規則を標準星を使って作る。</a:t>
            </a:r>
            <a:endParaRPr lang="en-US" altLang="ja-JP" sz="2000" dirty="0" smtClean="0">
              <a:solidFill>
                <a:srgbClr val="FF0000"/>
              </a:solidFill>
            </a:endParaRPr>
          </a:p>
          <a:p>
            <a:pPr marL="0" indent="0">
              <a:buNone/>
            </a:pPr>
            <a:r>
              <a:rPr lang="ja-JP" altLang="en-US" sz="2000" dirty="0" smtClean="0"/>
              <a:t>サンプルデータには専用の標準星画像はないが、</a:t>
            </a:r>
            <a:endParaRPr lang="en-US" altLang="ja-JP" sz="2000" dirty="0" smtClean="0"/>
          </a:p>
          <a:p>
            <a:pPr marL="0" indent="0">
              <a:buNone/>
            </a:pPr>
            <a:r>
              <a:rPr lang="ja-JP" altLang="en-US" sz="2000" dirty="0" smtClean="0"/>
              <a:t>右図の３つの星の</a:t>
            </a:r>
            <a:r>
              <a:rPr lang="en-US" altLang="ja-JP" sz="2000" dirty="0" smtClean="0"/>
              <a:t>V</a:t>
            </a:r>
            <a:r>
              <a:rPr lang="ja-JP" altLang="en-US" sz="2000" dirty="0" smtClean="0"/>
              <a:t>等級は</a:t>
            </a:r>
            <a:r>
              <a:rPr lang="en-US" altLang="ja-JP" sz="2000" dirty="0" smtClean="0"/>
              <a:t>SIMBAD</a:t>
            </a:r>
            <a:r>
              <a:rPr lang="ja-JP" altLang="en-US" sz="2000" dirty="0" smtClean="0"/>
              <a:t>より</a:t>
            </a:r>
            <a:endParaRPr lang="en-US" altLang="ja-JP" sz="2000" dirty="0" smtClean="0"/>
          </a:p>
          <a:p>
            <a:pPr marL="0" indent="0">
              <a:buNone/>
            </a:pPr>
            <a:r>
              <a:rPr kumimoji="1" lang="en-US" altLang="ja-JP" sz="2000" dirty="0" smtClean="0"/>
              <a:t>13.3</a:t>
            </a:r>
            <a:r>
              <a:rPr kumimoji="1" lang="ja-JP" altLang="en-US" sz="2000" dirty="0" smtClean="0"/>
              <a:t>（</a:t>
            </a:r>
            <a:r>
              <a:rPr lang="en-US" altLang="ja-JP" sz="2000" dirty="0"/>
              <a:t>~</a:t>
            </a:r>
            <a:r>
              <a:rPr kumimoji="1" lang="en-US" altLang="ja-JP" sz="2000" dirty="0" smtClean="0"/>
              <a:t>J13303</a:t>
            </a:r>
            <a:r>
              <a:rPr lang="en-US" altLang="ja-JP" sz="2000" dirty="0" smtClean="0"/>
              <a:t>~</a:t>
            </a:r>
            <a:r>
              <a:rPr kumimoji="1" lang="ja-JP" altLang="en-US" sz="2000" dirty="0" smtClean="0"/>
              <a:t>）、</a:t>
            </a:r>
            <a:r>
              <a:rPr kumimoji="1" lang="en-US" altLang="ja-JP" sz="2000" dirty="0" smtClean="0"/>
              <a:t>13.4</a:t>
            </a:r>
            <a:r>
              <a:rPr kumimoji="1" lang="ja-JP" altLang="en-US" sz="2000" dirty="0" smtClean="0"/>
              <a:t>（</a:t>
            </a:r>
            <a:r>
              <a:rPr kumimoji="1" lang="en-US" altLang="ja-JP" sz="2000" dirty="0" smtClean="0"/>
              <a:t>~J13301~</a:t>
            </a:r>
            <a:r>
              <a:rPr kumimoji="1" lang="ja-JP" altLang="en-US" sz="2000" dirty="0" smtClean="0"/>
              <a:t>）、</a:t>
            </a:r>
            <a:r>
              <a:rPr kumimoji="1" lang="en-US" altLang="ja-JP" sz="2000" dirty="0" smtClean="0"/>
              <a:t>12.4</a:t>
            </a:r>
            <a:r>
              <a:rPr kumimoji="1" lang="ja-JP" altLang="en-US" sz="2000" dirty="0" smtClean="0"/>
              <a:t>（</a:t>
            </a:r>
            <a:r>
              <a:rPr kumimoji="1" lang="en-US" altLang="ja-JP" sz="2000" dirty="0" smtClean="0"/>
              <a:t>~J1329~</a:t>
            </a:r>
            <a:r>
              <a:rPr kumimoji="1" lang="ja-JP" altLang="en-US" sz="2000" dirty="0" smtClean="0"/>
              <a:t>）</a:t>
            </a:r>
            <a:endParaRPr kumimoji="1" lang="en-US" altLang="ja-JP" sz="2000" dirty="0" smtClean="0"/>
          </a:p>
          <a:p>
            <a:pPr marL="0" indent="0">
              <a:buNone/>
            </a:pPr>
            <a:r>
              <a:rPr lang="en-US" altLang="en-US" sz="2000" dirty="0" smtClean="0"/>
              <a:t>またfinM51V60s.fitsでこれらの星の測光を行うと</a:t>
            </a:r>
          </a:p>
          <a:p>
            <a:pPr marL="0" indent="0">
              <a:buNone/>
            </a:pPr>
            <a:r>
              <a:rPr lang="en-US" altLang="ja-JP" sz="2000" dirty="0" smtClean="0"/>
              <a:t>65920</a:t>
            </a:r>
            <a:r>
              <a:rPr lang="ja-JP" altLang="en-US" sz="2000" dirty="0" smtClean="0"/>
              <a:t>（</a:t>
            </a:r>
            <a:r>
              <a:rPr lang="en-US" altLang="ja-JP" sz="2000" dirty="0" smtClean="0"/>
              <a:t>Count, 20pix aperture, ~J13303~</a:t>
            </a:r>
            <a:r>
              <a:rPr lang="ja-JP" altLang="en-US" sz="2000" dirty="0" smtClean="0"/>
              <a:t>）、</a:t>
            </a:r>
            <a:endParaRPr lang="en-US" altLang="ja-JP" sz="2000" dirty="0" smtClean="0"/>
          </a:p>
          <a:p>
            <a:pPr marL="0" indent="0">
              <a:buNone/>
            </a:pPr>
            <a:r>
              <a:rPr lang="en-US" altLang="ja-JP" sz="2000" dirty="0" smtClean="0"/>
              <a:t>54518</a:t>
            </a:r>
            <a:r>
              <a:rPr lang="ja-JP" altLang="en-US" sz="2000" dirty="0" smtClean="0"/>
              <a:t>（</a:t>
            </a:r>
            <a:r>
              <a:rPr lang="en-US" altLang="ja-JP" sz="2000" dirty="0" smtClean="0"/>
              <a:t>~J13301~</a:t>
            </a:r>
            <a:r>
              <a:rPr lang="ja-JP" altLang="en-US" sz="2000" dirty="0" smtClean="0"/>
              <a:t>）、</a:t>
            </a:r>
            <a:r>
              <a:rPr lang="en-US" altLang="ja-JP" sz="2000" dirty="0" smtClean="0"/>
              <a:t>102082</a:t>
            </a:r>
            <a:r>
              <a:rPr lang="ja-JP" altLang="en-US" sz="2000" dirty="0" smtClean="0"/>
              <a:t>（</a:t>
            </a:r>
            <a:r>
              <a:rPr lang="en-US" altLang="ja-JP" sz="2000" dirty="0" smtClean="0"/>
              <a:t>~J1329~</a:t>
            </a:r>
            <a:r>
              <a:rPr lang="ja-JP" altLang="en-US" sz="2000" dirty="0" smtClean="0"/>
              <a:t>）</a:t>
            </a:r>
            <a:endParaRPr lang="en-US" altLang="ja-JP" sz="2000" dirty="0" smtClean="0"/>
          </a:p>
          <a:p>
            <a:pPr marL="0" indent="0">
              <a:buNone/>
            </a:pPr>
            <a:r>
              <a:rPr kumimoji="1" lang="ja-JP" altLang="en-US" sz="2000" dirty="0" smtClean="0"/>
              <a:t>これをゼロ点の定義式</a:t>
            </a:r>
            <a:endParaRPr kumimoji="1" lang="en-US" altLang="ja-JP" sz="2000" dirty="0" smtClean="0"/>
          </a:p>
          <a:p>
            <a:pPr marL="0" indent="0">
              <a:buNone/>
            </a:pPr>
            <a:r>
              <a:rPr lang="en-US" altLang="ja-JP" sz="2000" dirty="0" err="1" smtClean="0">
                <a:solidFill>
                  <a:srgbClr val="FF0000"/>
                </a:solidFill>
              </a:rPr>
              <a:t>m</a:t>
            </a:r>
            <a:r>
              <a:rPr lang="en-US" altLang="ja-JP" sz="2000" baseline="-25000" dirty="0" err="1" smtClean="0">
                <a:solidFill>
                  <a:srgbClr val="FF0000"/>
                </a:solidFill>
              </a:rPr>
              <a:t>std</a:t>
            </a:r>
            <a:r>
              <a:rPr lang="en-US" altLang="ja-JP" sz="2000" dirty="0" smtClean="0">
                <a:solidFill>
                  <a:srgbClr val="FF0000"/>
                </a:solidFill>
              </a:rPr>
              <a:t>=-2.5log(</a:t>
            </a:r>
            <a:r>
              <a:rPr lang="en-US" altLang="ja-JP" sz="2000" dirty="0" err="1" smtClean="0">
                <a:solidFill>
                  <a:srgbClr val="FF0000"/>
                </a:solidFill>
              </a:rPr>
              <a:t>COUNT</a:t>
            </a:r>
            <a:r>
              <a:rPr lang="en-US" altLang="ja-JP" sz="2000" baseline="-25000" dirty="0" err="1" smtClean="0">
                <a:solidFill>
                  <a:srgbClr val="FF0000"/>
                </a:solidFill>
              </a:rPr>
              <a:t>std</a:t>
            </a:r>
            <a:r>
              <a:rPr lang="en-US" altLang="ja-JP" sz="2000" dirty="0" smtClean="0">
                <a:solidFill>
                  <a:srgbClr val="FF0000"/>
                </a:solidFill>
              </a:rPr>
              <a:t>)+ZERO</a:t>
            </a:r>
            <a:r>
              <a:rPr lang="en-US" altLang="ja-JP" sz="2000" dirty="0" smtClean="0"/>
              <a:t> </a:t>
            </a:r>
            <a:r>
              <a:rPr lang="ja-JP" altLang="en-US" sz="2000" dirty="0" smtClean="0"/>
              <a:t>に代入すればゼロ点が求まり、</a:t>
            </a:r>
            <a:endParaRPr lang="en-US" altLang="ja-JP" sz="2000" dirty="0" smtClean="0"/>
          </a:p>
          <a:p>
            <a:pPr marL="0" indent="0">
              <a:buNone/>
            </a:pPr>
            <a:r>
              <a:rPr lang="ja-JP" altLang="en-US" sz="2000" dirty="0" smtClean="0"/>
              <a:t>３つの星から求めた平均のゼロ点は</a:t>
            </a:r>
            <a:endParaRPr lang="en-US" altLang="ja-JP" sz="2000" dirty="0" smtClean="0"/>
          </a:p>
          <a:p>
            <a:pPr marL="0" indent="0">
              <a:buNone/>
            </a:pPr>
            <a:r>
              <a:rPr kumimoji="1" lang="en-US" altLang="ja-JP" sz="2000" b="1" i="1" dirty="0" smtClean="0">
                <a:solidFill>
                  <a:srgbClr val="FF0000"/>
                </a:solidFill>
              </a:rPr>
              <a:t>25.2</a:t>
            </a:r>
            <a:endParaRPr kumimoji="1" lang="en-US" altLang="ja-JP" sz="2000" b="1" i="1" dirty="0">
              <a:solidFill>
                <a:srgbClr val="FF0000"/>
              </a:solidFill>
            </a:endParaRPr>
          </a:p>
          <a:p>
            <a:pPr marL="0" indent="0">
              <a:buNone/>
            </a:pPr>
            <a:r>
              <a:rPr lang="ja-JP" altLang="en-US" sz="2000" dirty="0" smtClean="0"/>
              <a:t>となる。（ただし</a:t>
            </a:r>
            <a:r>
              <a:rPr lang="en-US" altLang="ja-JP" sz="2000" dirty="0" smtClean="0"/>
              <a:t>20pix aperture</a:t>
            </a:r>
            <a:r>
              <a:rPr lang="ja-JP" altLang="en-US" sz="2000" dirty="0" smtClean="0"/>
              <a:t>の場合の</a:t>
            </a:r>
            <a:r>
              <a:rPr lang="en-US" altLang="ja-JP" sz="2000" dirty="0" smtClean="0"/>
              <a:t>60</a:t>
            </a:r>
            <a:r>
              <a:rPr lang="ja-JP" altLang="en-US" sz="2000" dirty="0" smtClean="0"/>
              <a:t>秒分のゼロ点である事に注意）</a:t>
            </a:r>
            <a:endParaRPr kumimoji="1" lang="en-US" altLang="ja-JP" sz="2000" dirty="0"/>
          </a:p>
          <a:p>
            <a:pPr marL="0" indent="0">
              <a:buNone/>
            </a:pPr>
            <a:endParaRPr kumimoji="1" lang="ja-JP" altLang="en-US" sz="2000" dirty="0"/>
          </a:p>
        </p:txBody>
      </p:sp>
      <p:pic>
        <p:nvPicPr>
          <p:cNvPr id="4" name="図 3" descr="スクリーンショット 2012-12-27 6.57.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3267" y="1583767"/>
            <a:ext cx="3197412" cy="3197412"/>
          </a:xfrm>
          <a:prstGeom prst="rect">
            <a:avLst/>
          </a:prstGeom>
        </p:spPr>
      </p:pic>
      <p:sp>
        <p:nvSpPr>
          <p:cNvPr id="5" name="テキスト ボックス 4"/>
          <p:cNvSpPr txBox="1"/>
          <p:nvPr/>
        </p:nvSpPr>
        <p:spPr>
          <a:xfrm>
            <a:off x="6155765" y="2166464"/>
            <a:ext cx="1955133" cy="276999"/>
          </a:xfrm>
          <a:prstGeom prst="rect">
            <a:avLst/>
          </a:prstGeom>
          <a:noFill/>
        </p:spPr>
        <p:txBody>
          <a:bodyPr wrap="none" rtlCol="0">
            <a:spAutoFit/>
          </a:bodyPr>
          <a:lstStyle/>
          <a:p>
            <a:r>
              <a:rPr kumimoji="1" lang="en-US" altLang="ja-JP" sz="1200" b="1" dirty="0" smtClean="0">
                <a:solidFill>
                  <a:srgbClr val="00C300"/>
                </a:solidFill>
              </a:rPr>
              <a:t>2MASS </a:t>
            </a:r>
            <a:r>
              <a:rPr lang="en-US" altLang="ja-JP" sz="1200" b="1" dirty="0">
                <a:solidFill>
                  <a:srgbClr val="00C300"/>
                </a:solidFill>
              </a:rPr>
              <a:t>J13303401+4716447</a:t>
            </a:r>
            <a:endParaRPr kumimoji="1" lang="ja-JP" altLang="en-US" sz="1200" b="1" dirty="0">
              <a:solidFill>
                <a:srgbClr val="00C300"/>
              </a:solidFill>
            </a:endParaRPr>
          </a:p>
        </p:txBody>
      </p:sp>
      <p:cxnSp>
        <p:nvCxnSpPr>
          <p:cNvPr id="7" name="直線コネクタ 6"/>
          <p:cNvCxnSpPr/>
          <p:nvPr/>
        </p:nvCxnSpPr>
        <p:spPr>
          <a:xfrm>
            <a:off x="6260353" y="2443463"/>
            <a:ext cx="1643529" cy="0"/>
          </a:xfrm>
          <a:prstGeom prst="line">
            <a:avLst/>
          </a:prstGeom>
          <a:ln w="34925">
            <a:solidFill>
              <a:srgbClr val="00C3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6898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小休止 ：ゼロ点決め、</a:t>
            </a:r>
            <a:r>
              <a:rPr lang="en-US" altLang="ja-JP" sz="3200" dirty="0" smtClean="0"/>
              <a:t>WCS</a:t>
            </a:r>
            <a:r>
              <a:rPr lang="ja-JP" altLang="en-US" sz="3200" dirty="0" smtClean="0"/>
              <a:t>貼付け</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rmAutofit/>
          </a:bodyPr>
          <a:lstStyle/>
          <a:p>
            <a:pPr marL="0" indent="0">
              <a:buNone/>
            </a:pPr>
            <a:r>
              <a:rPr kumimoji="1" lang="ja-JP" altLang="en-US" sz="2000" dirty="0" smtClean="0"/>
              <a:t>プログラム化していないが、重要な２つの作業を簡単に紹介</a:t>
            </a:r>
            <a:endParaRPr kumimoji="1" lang="en-US" altLang="ja-JP" sz="2000" dirty="0" smtClean="0"/>
          </a:p>
          <a:p>
            <a:pPr marL="0" indent="0">
              <a:buNone/>
            </a:pPr>
            <a:endParaRPr kumimoji="1" lang="en-US" altLang="ja-JP" sz="2000" dirty="0"/>
          </a:p>
          <a:p>
            <a:pPr marL="0" indent="0">
              <a:buNone/>
            </a:pPr>
            <a:r>
              <a:rPr lang="ja-JP" altLang="en-US" sz="2000" dirty="0" smtClean="0"/>
              <a:t>・</a:t>
            </a:r>
            <a:r>
              <a:rPr lang="en-US" altLang="ja-JP" sz="2000" b="1" u="sng" dirty="0" smtClean="0"/>
              <a:t>WCS</a:t>
            </a:r>
            <a:r>
              <a:rPr lang="ja-JP" altLang="en-US" sz="2000" b="1" u="sng" dirty="0" smtClean="0"/>
              <a:t>貼付け</a:t>
            </a:r>
            <a:endParaRPr kumimoji="1" lang="en-US" altLang="ja-JP" sz="2000" b="1" u="sng" dirty="0" smtClean="0"/>
          </a:p>
          <a:p>
            <a:pPr marL="0" indent="0">
              <a:buNone/>
            </a:pPr>
            <a:r>
              <a:rPr lang="en-US" altLang="ja-JP" sz="2000" dirty="0" smtClean="0"/>
              <a:t>World </a:t>
            </a:r>
            <a:r>
              <a:rPr lang="en-US" altLang="ja-JP" sz="2000" dirty="0" err="1" smtClean="0"/>
              <a:t>Cordinate</a:t>
            </a:r>
            <a:r>
              <a:rPr lang="en-US" altLang="ja-JP" sz="2000" dirty="0" smtClean="0"/>
              <a:t> System</a:t>
            </a:r>
            <a:r>
              <a:rPr lang="ja-JP" altLang="en-US" sz="2000" dirty="0" smtClean="0"/>
              <a:t>、簡単には「</a:t>
            </a:r>
            <a:r>
              <a:rPr lang="ja-JP" altLang="en-US" sz="2000" dirty="0" smtClean="0">
                <a:solidFill>
                  <a:srgbClr val="FF0000"/>
                </a:solidFill>
              </a:rPr>
              <a:t>赤経・赤緯</a:t>
            </a:r>
            <a:r>
              <a:rPr lang="ja-JP" altLang="en-US" sz="2000" dirty="0" smtClean="0"/>
              <a:t>」を画像に貼付けること。</a:t>
            </a:r>
            <a:endParaRPr lang="en-US" altLang="ja-JP" sz="2000" dirty="0" smtClean="0"/>
          </a:p>
          <a:p>
            <a:pPr marL="0" indent="0">
              <a:buNone/>
            </a:pPr>
            <a:r>
              <a:rPr lang="ja-JP" altLang="en-US" sz="2000" dirty="0" smtClean="0"/>
              <a:t>画像内にある赤経・赤緯の分かっている星を使って、</a:t>
            </a:r>
            <a:endParaRPr lang="en-US" altLang="ja-JP" sz="2000" dirty="0" smtClean="0"/>
          </a:p>
          <a:p>
            <a:pPr marL="0" indent="0">
              <a:buNone/>
            </a:pPr>
            <a:r>
              <a:rPr lang="en-US" altLang="ja-JP" sz="2000" dirty="0" smtClean="0">
                <a:solidFill>
                  <a:srgbClr val="FF0000"/>
                </a:solidFill>
              </a:rPr>
              <a:t>(</a:t>
            </a:r>
            <a:r>
              <a:rPr lang="en-US" altLang="ja-JP" sz="2000" dirty="0" err="1" smtClean="0">
                <a:solidFill>
                  <a:srgbClr val="FF0000"/>
                </a:solidFill>
              </a:rPr>
              <a:t>x,y</a:t>
            </a:r>
            <a:r>
              <a:rPr lang="en-US" altLang="ja-JP" sz="2000" dirty="0" smtClean="0">
                <a:solidFill>
                  <a:srgbClr val="FF0000"/>
                </a:solidFill>
              </a:rPr>
              <a:t>)</a:t>
            </a:r>
            <a:r>
              <a:rPr lang="ja-JP" altLang="en-US" sz="2000" dirty="0" smtClean="0">
                <a:solidFill>
                  <a:srgbClr val="FF0000"/>
                </a:solidFill>
              </a:rPr>
              <a:t>装置座標</a:t>
            </a:r>
            <a:r>
              <a:rPr lang="en-US" altLang="ja-JP" sz="2000" dirty="0" smtClean="0">
                <a:solidFill>
                  <a:srgbClr val="FF0000"/>
                </a:solidFill>
              </a:rPr>
              <a:t> =&gt; (</a:t>
            </a:r>
            <a:r>
              <a:rPr lang="en-US" altLang="ja-JP" sz="2000" dirty="0" err="1" smtClean="0">
                <a:solidFill>
                  <a:srgbClr val="FF0000"/>
                </a:solidFill>
              </a:rPr>
              <a:t>R.A.,Dec</a:t>
            </a:r>
            <a:r>
              <a:rPr lang="en-US" altLang="ja-JP" sz="2000" dirty="0" smtClean="0">
                <a:solidFill>
                  <a:srgbClr val="FF0000"/>
                </a:solidFill>
              </a:rPr>
              <a:t>.)</a:t>
            </a:r>
            <a:r>
              <a:rPr lang="ja-JP" altLang="en-US" sz="2000" dirty="0" smtClean="0">
                <a:solidFill>
                  <a:srgbClr val="FF0000"/>
                </a:solidFill>
              </a:rPr>
              <a:t>座標　の変換関係を求めて適用</a:t>
            </a:r>
            <a:r>
              <a:rPr lang="ja-JP" altLang="en-US" sz="2000" dirty="0" smtClean="0"/>
              <a:t>すればいい。</a:t>
            </a:r>
            <a:endParaRPr lang="en-US" altLang="ja-JP" sz="2000" dirty="0" smtClean="0"/>
          </a:p>
          <a:p>
            <a:pPr marL="0" indent="0">
              <a:buNone/>
            </a:pPr>
            <a:r>
              <a:rPr lang="en-US" altLang="ja-JP" sz="2000" dirty="0" smtClean="0"/>
              <a:t>USNO</a:t>
            </a:r>
            <a:r>
              <a:rPr lang="ja-JP" altLang="en-US" sz="2000" dirty="0" smtClean="0"/>
              <a:t>カタログなどがよく使用される。</a:t>
            </a:r>
            <a:endParaRPr lang="en-US" altLang="ja-JP" sz="2000" dirty="0" smtClean="0"/>
          </a:p>
          <a:p>
            <a:pPr marL="0" indent="0">
              <a:buNone/>
            </a:pPr>
            <a:endParaRPr lang="en-US" altLang="ja-JP" sz="2000" dirty="0"/>
          </a:p>
          <a:p>
            <a:pPr marL="0" indent="0">
              <a:buNone/>
            </a:pPr>
            <a:r>
              <a:rPr lang="en-US" altLang="ja-JP" sz="2000" dirty="0" smtClean="0"/>
              <a:t>IRAF</a:t>
            </a:r>
            <a:r>
              <a:rPr lang="ja-JP" altLang="en-US" sz="2000" dirty="0" smtClean="0"/>
              <a:t>で作業するなら、</a:t>
            </a:r>
            <a:endParaRPr lang="en-US" altLang="ja-JP" sz="2000" dirty="0" smtClean="0"/>
          </a:p>
          <a:p>
            <a:pPr marL="0" indent="0">
              <a:buNone/>
            </a:pPr>
            <a:r>
              <a:rPr lang="ja-JP" altLang="en-US" sz="2000" dirty="0"/>
              <a:t>複数天体の「</a:t>
            </a:r>
            <a:r>
              <a:rPr lang="en-US" altLang="ja-JP" sz="2000" dirty="0" err="1"/>
              <a:t>x,y,ra,dec</a:t>
            </a:r>
            <a:r>
              <a:rPr lang="ja-JP" altLang="en-US" sz="2000" dirty="0"/>
              <a:t>」の対応リストを作り</a:t>
            </a:r>
            <a:r>
              <a:rPr lang="en-US" altLang="ja-JP" sz="2000" dirty="0" err="1"/>
              <a:t>ccmap</a:t>
            </a:r>
            <a:r>
              <a:rPr lang="ja-JP" altLang="en-US" sz="2000" dirty="0"/>
              <a:t>と</a:t>
            </a:r>
            <a:r>
              <a:rPr lang="en-US" altLang="ja-JP" sz="2000" dirty="0" err="1"/>
              <a:t>ccsetwcs</a:t>
            </a:r>
            <a:r>
              <a:rPr lang="ja-JP" altLang="en-US" sz="2000" dirty="0"/>
              <a:t>というタスクを使う</a:t>
            </a:r>
            <a:r>
              <a:rPr lang="ja-JP" altLang="en-US" sz="2000" dirty="0" smtClean="0"/>
              <a:t>。</a:t>
            </a:r>
            <a:endParaRPr lang="en-US" altLang="ja-JP" sz="2000" dirty="0" smtClean="0"/>
          </a:p>
          <a:p>
            <a:pPr marL="0" indent="0">
              <a:buNone/>
            </a:pPr>
            <a:endParaRPr lang="en-US" altLang="ja-JP" sz="2000" dirty="0"/>
          </a:p>
          <a:p>
            <a:pPr marL="0" indent="0">
              <a:buNone/>
            </a:pPr>
            <a:endParaRPr lang="en-US" altLang="ja-JP" sz="2000" dirty="0" smtClean="0"/>
          </a:p>
          <a:p>
            <a:pPr marL="0" indent="0">
              <a:buNone/>
            </a:pPr>
            <a:endParaRPr lang="en-US" altLang="ja-JP" sz="2000" dirty="0"/>
          </a:p>
          <a:p>
            <a:pPr marL="0" indent="0">
              <a:buNone/>
            </a:pPr>
            <a:r>
              <a:rPr kumimoji="1" lang="ja-JP" altLang="en-US" sz="2000" dirty="0" smtClean="0"/>
              <a:t>基本的には以上で「一次処理」は終わり</a:t>
            </a:r>
            <a:endParaRPr kumimoji="1" lang="en-US" altLang="ja-JP" sz="2000" dirty="0" smtClean="0"/>
          </a:p>
          <a:p>
            <a:pPr marL="0" indent="0">
              <a:buNone/>
            </a:pPr>
            <a:endParaRPr kumimoji="1" lang="ja-JP" altLang="en-US" sz="2000" dirty="0"/>
          </a:p>
        </p:txBody>
      </p:sp>
    </p:spTree>
    <p:extLst>
      <p:ext uri="{BB962C8B-B14F-4D97-AF65-F5344CB8AC3E}">
        <p14:creationId xmlns:p14="http://schemas.microsoft.com/office/powerpoint/2010/main" val="3070818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2618"/>
            <a:ext cx="8229600" cy="773941"/>
          </a:xfrm>
        </p:spPr>
        <p:txBody>
          <a:bodyPr>
            <a:normAutofit/>
          </a:bodyPr>
          <a:lstStyle/>
          <a:p>
            <a:r>
              <a:rPr lang="ja-JP" altLang="en-US" sz="3200" dirty="0" smtClean="0"/>
              <a:t>８、仮想スカイ画像作成：</a:t>
            </a:r>
            <a:r>
              <a:rPr lang="en-US" altLang="ja-JP" sz="3200" dirty="0" err="1" smtClean="0"/>
              <a:t>mknoiseimage.cl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07086"/>
            <a:ext cx="8468323" cy="6150914"/>
          </a:xfrm>
        </p:spPr>
        <p:txBody>
          <a:bodyPr>
            <a:normAutofit/>
          </a:bodyPr>
          <a:lstStyle/>
          <a:p>
            <a:r>
              <a:rPr lang="ja-JP" altLang="en-US" sz="2400" b="1" u="sng" dirty="0"/>
              <a:t>ロジック</a:t>
            </a:r>
            <a:endParaRPr lang="en-US" altLang="ja-JP" sz="2400" b="1" u="sng" dirty="0"/>
          </a:p>
          <a:p>
            <a:pPr marL="0" indent="0">
              <a:buNone/>
            </a:pPr>
            <a:r>
              <a:rPr lang="ja-JP" altLang="en-US" sz="2000" dirty="0" smtClean="0"/>
              <a:t>この後の「画像の限界等級決め」の際に使う、バックグラウンドノイズだけで埋めつくされた「仮想スカイ」画像を作る。一時処理済み画像の天体の部分に画像の他の部分をあてはめる。それを複数毎作って重ね合わせることで画像から天体を消し去る。</a:t>
            </a:r>
            <a:endParaRPr lang="en-US" altLang="ja-JP" sz="2000" dirty="0"/>
          </a:p>
          <a:p>
            <a:pPr marL="0" indent="0">
              <a:buNone/>
            </a:pPr>
            <a:endParaRPr lang="en-US" altLang="ja-JP" sz="2000" dirty="0"/>
          </a:p>
          <a:p>
            <a:r>
              <a:rPr lang="ja-JP" altLang="en-US" sz="2400" b="1" u="sng" dirty="0" smtClean="0"/>
              <a:t>作業</a:t>
            </a:r>
            <a:endParaRPr lang="en-US" altLang="ja-JP" sz="2000" dirty="0"/>
          </a:p>
          <a:p>
            <a:pPr marL="0" indent="0">
              <a:buNone/>
            </a:pPr>
            <a:r>
              <a:rPr lang="ja-JP" altLang="en-US" sz="2000" dirty="0" smtClean="0">
                <a:solidFill>
                  <a:prstClr val="black"/>
                </a:solidFill>
              </a:rPr>
              <a:t>まず最初に画像の天体部分が</a:t>
            </a:r>
            <a:r>
              <a:rPr lang="en-US" altLang="ja-JP" sz="2000" dirty="0" smtClean="0">
                <a:solidFill>
                  <a:prstClr val="black"/>
                </a:solidFill>
              </a:rPr>
              <a:t>+</a:t>
            </a:r>
            <a:r>
              <a:rPr lang="ja-JP" altLang="en-US" sz="2000" dirty="0" smtClean="0">
                <a:solidFill>
                  <a:prstClr val="black"/>
                </a:solidFill>
              </a:rPr>
              <a:t>、それ以外の部分が</a:t>
            </a:r>
            <a:r>
              <a:rPr lang="en-US" altLang="ja-JP" sz="2000" dirty="0" smtClean="0">
                <a:solidFill>
                  <a:prstClr val="black"/>
                </a:solidFill>
              </a:rPr>
              <a:t>0</a:t>
            </a:r>
            <a:r>
              <a:rPr lang="ja-JP" altLang="en-US" sz="2000" dirty="0" smtClean="0">
                <a:solidFill>
                  <a:prstClr val="black"/>
                </a:solidFill>
              </a:rPr>
              <a:t>になっているようなマスク画像を手作業で作る。</a:t>
            </a:r>
            <a:endParaRPr lang="en-US" altLang="ja-JP" sz="2000" dirty="0" smtClean="0">
              <a:solidFill>
                <a:prstClr val="black"/>
              </a:solidFill>
            </a:endParaRPr>
          </a:p>
          <a:p>
            <a:pPr marL="0" indent="0">
              <a:buNone/>
            </a:pPr>
            <a:r>
              <a:rPr lang="ja-JP" altLang="en-US" sz="2000" b="1" u="sng" dirty="0" smtClean="0">
                <a:solidFill>
                  <a:prstClr val="black"/>
                </a:solidFill>
              </a:rPr>
              <a:t>例）</a:t>
            </a:r>
            <a:endParaRPr lang="en-US" altLang="ja-JP" sz="2000" b="1" u="sng" dirty="0" smtClean="0">
              <a:solidFill>
                <a:prstClr val="black"/>
              </a:solidFill>
            </a:endParaRPr>
          </a:p>
          <a:p>
            <a:pPr marL="0" indent="0">
              <a:buNone/>
            </a:pPr>
            <a:r>
              <a:rPr lang="en-US" altLang="ja-JP" sz="2000" dirty="0">
                <a:solidFill>
                  <a:srgbClr val="0000FF"/>
                </a:solidFill>
              </a:rPr>
              <a:t>% </a:t>
            </a:r>
            <a:r>
              <a:rPr lang="en-US" altLang="ja-JP" sz="2000" dirty="0" err="1">
                <a:solidFill>
                  <a:srgbClr val="0000FF"/>
                </a:solidFill>
              </a:rPr>
              <a:t>cp</a:t>
            </a:r>
            <a:r>
              <a:rPr lang="en-US" altLang="ja-JP" sz="2000" dirty="0">
                <a:solidFill>
                  <a:srgbClr val="0000FF"/>
                </a:solidFill>
              </a:rPr>
              <a:t> </a:t>
            </a:r>
            <a:r>
              <a:rPr lang="en-US" altLang="ja-JP" sz="2000" dirty="0" err="1">
                <a:solidFill>
                  <a:srgbClr val="0000FF"/>
                </a:solidFill>
              </a:rPr>
              <a:t>default.sex</a:t>
            </a:r>
            <a:r>
              <a:rPr lang="en-US" altLang="ja-JP" sz="2000" dirty="0">
                <a:solidFill>
                  <a:srgbClr val="0000FF"/>
                </a:solidFill>
              </a:rPr>
              <a:t> </a:t>
            </a:r>
            <a:r>
              <a:rPr lang="en-US" altLang="ja-JP" sz="2000" dirty="0" err="1" smtClean="0">
                <a:solidFill>
                  <a:srgbClr val="0000FF"/>
                </a:solidFill>
              </a:rPr>
              <a:t>mk_mask.sex</a:t>
            </a:r>
            <a:endParaRPr lang="en-US" altLang="ja-JP" sz="2000" dirty="0" smtClean="0">
              <a:solidFill>
                <a:srgbClr val="0000FF"/>
              </a:solidFill>
            </a:endParaRPr>
          </a:p>
          <a:p>
            <a:pPr marL="0" indent="0">
              <a:buNone/>
            </a:pPr>
            <a:r>
              <a:rPr lang="ja-JP" altLang="en-US" sz="2000" dirty="0" smtClean="0">
                <a:solidFill>
                  <a:prstClr val="black"/>
                </a:solidFill>
              </a:rPr>
              <a:t>なるべく天体を多めに＆大きめに拾うようにパラメータ調整。</a:t>
            </a:r>
            <a:endParaRPr lang="en-US" altLang="ja-JP" sz="2000" dirty="0" smtClean="0">
              <a:solidFill>
                <a:prstClr val="black"/>
              </a:solidFill>
            </a:endParaRPr>
          </a:p>
          <a:p>
            <a:pPr>
              <a:buFont typeface="Symbol" charset="0"/>
              <a:buChar char=""/>
            </a:pPr>
            <a:r>
              <a:rPr lang="en-US" altLang="ja-JP" sz="2000" dirty="0" smtClean="0">
                <a:solidFill>
                  <a:srgbClr val="008000"/>
                </a:solidFill>
              </a:rPr>
              <a:t>DETECT_MINAREA   5</a:t>
            </a:r>
            <a:r>
              <a:rPr lang="ja-JP" altLang="en-US" sz="2000" dirty="0" smtClean="0">
                <a:solidFill>
                  <a:srgbClr val="008000"/>
                </a:solidFill>
              </a:rPr>
              <a:t>、</a:t>
            </a:r>
            <a:r>
              <a:rPr lang="en-US" altLang="ja-JP" sz="2000" dirty="0">
                <a:solidFill>
                  <a:srgbClr val="008000"/>
                </a:solidFill>
              </a:rPr>
              <a:t>DETECT_THRESH    </a:t>
            </a:r>
            <a:r>
              <a:rPr lang="en-US" altLang="ja-JP" sz="2000" dirty="0" smtClean="0">
                <a:solidFill>
                  <a:srgbClr val="008000"/>
                </a:solidFill>
              </a:rPr>
              <a:t>2</a:t>
            </a:r>
            <a:r>
              <a:rPr lang="ja-JP" altLang="en-US" sz="2000" dirty="0" smtClean="0">
                <a:solidFill>
                  <a:srgbClr val="008000"/>
                </a:solidFill>
              </a:rPr>
              <a:t>、</a:t>
            </a:r>
            <a:r>
              <a:rPr lang="en-US" altLang="ja-JP" sz="2000" u="sng" dirty="0">
                <a:solidFill>
                  <a:srgbClr val="008000"/>
                </a:solidFill>
              </a:rPr>
              <a:t>CHECKIMAGE_TYPE  </a:t>
            </a:r>
            <a:r>
              <a:rPr lang="en-US" altLang="ja-JP" sz="2000" u="sng" dirty="0" smtClean="0">
                <a:solidFill>
                  <a:srgbClr val="008000"/>
                </a:solidFill>
              </a:rPr>
              <a:t>SEGMENTATION</a:t>
            </a:r>
            <a:r>
              <a:rPr lang="ja-JP" altLang="en-US" sz="2000" dirty="0" smtClean="0">
                <a:solidFill>
                  <a:srgbClr val="008000"/>
                </a:solidFill>
              </a:rPr>
              <a:t>、</a:t>
            </a:r>
            <a:r>
              <a:rPr lang="en-US" altLang="ja-JP" sz="2000" dirty="0">
                <a:solidFill>
                  <a:srgbClr val="008000"/>
                </a:solidFill>
              </a:rPr>
              <a:t>CHECKIMAGE_NAME  </a:t>
            </a:r>
            <a:r>
              <a:rPr lang="en-US" altLang="ja-JP" sz="2000" dirty="0" smtClean="0">
                <a:solidFill>
                  <a:srgbClr val="008000"/>
                </a:solidFill>
              </a:rPr>
              <a:t>mask_finM51V60s.fits</a:t>
            </a:r>
          </a:p>
          <a:p>
            <a:pPr marL="0" indent="0">
              <a:buNone/>
            </a:pPr>
            <a:r>
              <a:rPr lang="ja-JP" altLang="en-US" sz="2000" dirty="0" smtClean="0"/>
              <a:t>など。（</a:t>
            </a:r>
            <a:r>
              <a:rPr lang="en-US" altLang="ja-JP" sz="2000" dirty="0" smtClean="0"/>
              <a:t>CHCKING_TYPE</a:t>
            </a:r>
            <a:r>
              <a:rPr lang="ja-JP" altLang="en-US" sz="2000" dirty="0" smtClean="0"/>
              <a:t>は必ず</a:t>
            </a:r>
            <a:r>
              <a:rPr lang="en-US" altLang="ja-JP" sz="2000" dirty="0" smtClean="0"/>
              <a:t>SEGMENTATION</a:t>
            </a:r>
            <a:r>
              <a:rPr lang="ja-JP" altLang="en-US" sz="2000" dirty="0" smtClean="0"/>
              <a:t>にすること！）</a:t>
            </a:r>
            <a:endParaRPr lang="en-US" altLang="ja-JP" sz="2000" dirty="0" smtClean="0"/>
          </a:p>
          <a:p>
            <a:pPr marL="0" indent="0">
              <a:buNone/>
            </a:pPr>
            <a:r>
              <a:rPr lang="ja-JP" altLang="en-US" sz="2000" dirty="0" smtClean="0"/>
              <a:t>マスク画像（</a:t>
            </a:r>
            <a:r>
              <a:rPr lang="en-US" altLang="ja-JP" sz="2000" dirty="0" smtClean="0"/>
              <a:t>SEGMENTATION</a:t>
            </a:r>
            <a:r>
              <a:rPr lang="ja-JP" altLang="en-US" sz="2000" dirty="0" smtClean="0"/>
              <a:t>ファイル）作りたいだけなので、測光に関するパラメータなどには注意しなくて</a:t>
            </a:r>
            <a:r>
              <a:rPr lang="en-US" altLang="ja-JP" sz="2000" dirty="0" smtClean="0"/>
              <a:t>OK</a:t>
            </a:r>
            <a:r>
              <a:rPr lang="ja-JP" altLang="en-US" sz="2000" dirty="0" smtClean="0"/>
              <a:t>。</a:t>
            </a:r>
            <a:endParaRPr lang="en-US" altLang="ja-JP" sz="2000" dirty="0"/>
          </a:p>
        </p:txBody>
      </p:sp>
    </p:spTree>
    <p:extLst>
      <p:ext uri="{BB962C8B-B14F-4D97-AF65-F5344CB8AC3E}">
        <p14:creationId xmlns:p14="http://schemas.microsoft.com/office/powerpoint/2010/main" val="3556898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2618"/>
            <a:ext cx="8229600" cy="773941"/>
          </a:xfrm>
        </p:spPr>
        <p:txBody>
          <a:bodyPr>
            <a:normAutofit/>
          </a:bodyPr>
          <a:lstStyle/>
          <a:p>
            <a:r>
              <a:rPr lang="ja-JP" altLang="en-US" sz="3200" dirty="0" smtClean="0"/>
              <a:t>８、仮想スカイ画像作成：</a:t>
            </a:r>
            <a:r>
              <a:rPr lang="en-US" altLang="ja-JP" sz="3200" dirty="0" err="1" smtClean="0"/>
              <a:t>mknoiseimage.cl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07086"/>
            <a:ext cx="8468323" cy="6150914"/>
          </a:xfrm>
        </p:spPr>
        <p:txBody>
          <a:bodyPr>
            <a:normAutofit/>
          </a:bodyPr>
          <a:lstStyle/>
          <a:p>
            <a:r>
              <a:rPr lang="ja-JP" altLang="en-US" sz="2400" b="1" u="sng" dirty="0" smtClean="0"/>
              <a:t>作業</a:t>
            </a:r>
            <a:endParaRPr lang="en-US" altLang="ja-JP" sz="2000" dirty="0"/>
          </a:p>
          <a:p>
            <a:pPr marL="0" indent="0">
              <a:buNone/>
            </a:pPr>
            <a:r>
              <a:rPr lang="en-US" altLang="ja-JP" sz="2000" dirty="0" err="1" smtClean="0"/>
              <a:t>SExtractor</a:t>
            </a:r>
            <a:r>
              <a:rPr lang="ja-JP" altLang="en-US" sz="2000" dirty="0" smtClean="0"/>
              <a:t>実行</a:t>
            </a:r>
            <a:endParaRPr lang="en-US" altLang="ja-JP" sz="2000" dirty="0" smtClean="0"/>
          </a:p>
          <a:p>
            <a:pPr marL="0" indent="0">
              <a:buNone/>
            </a:pPr>
            <a:r>
              <a:rPr lang="en-US" altLang="ja-JP" sz="2000" dirty="0">
                <a:solidFill>
                  <a:srgbClr val="0000FF"/>
                </a:solidFill>
              </a:rPr>
              <a:t>% sex finM51V60s.fits </a:t>
            </a:r>
            <a:r>
              <a:rPr lang="en-US" altLang="ja-JP" sz="2000" dirty="0" smtClean="0">
                <a:solidFill>
                  <a:srgbClr val="0000FF"/>
                </a:solidFill>
              </a:rPr>
              <a:t>-c </a:t>
            </a:r>
            <a:r>
              <a:rPr lang="en-US" altLang="ja-JP" sz="2000" dirty="0" err="1" smtClean="0">
                <a:solidFill>
                  <a:srgbClr val="0000FF"/>
                </a:solidFill>
              </a:rPr>
              <a:t>mk_mask.sex</a:t>
            </a:r>
            <a:endParaRPr lang="en-US" altLang="ja-JP" sz="2000" dirty="0" smtClean="0">
              <a:solidFill>
                <a:srgbClr val="0000FF"/>
              </a:solidFill>
            </a:endParaRPr>
          </a:p>
          <a:p>
            <a:pPr marL="0" indent="0">
              <a:buNone/>
            </a:pPr>
            <a:r>
              <a:rPr lang="en-US" altLang="ja-JP" sz="2000" dirty="0" smtClean="0"/>
              <a:t>mask_finM51V60s.fits</a:t>
            </a:r>
            <a:r>
              <a:rPr lang="ja-JP" altLang="en-US" sz="2000" dirty="0" smtClean="0"/>
              <a:t>というファイルができているので、</a:t>
            </a:r>
            <a:r>
              <a:rPr lang="en-US" altLang="ja-JP" sz="2000" dirty="0" smtClean="0"/>
              <a:t>finM51V60s.fits</a:t>
            </a:r>
            <a:r>
              <a:rPr lang="ja-JP" altLang="en-US" sz="2000" dirty="0" smtClean="0"/>
              <a:t>と並べて</a:t>
            </a:r>
            <a:r>
              <a:rPr lang="en-US" altLang="ja-JP" sz="2000" dirty="0" smtClean="0"/>
              <a:t>ds9</a:t>
            </a:r>
            <a:r>
              <a:rPr lang="ja-JP" altLang="en-US" sz="2000" dirty="0" smtClean="0"/>
              <a:t>でチェック。</a:t>
            </a:r>
            <a:endParaRPr lang="en-US" altLang="ja-JP" sz="2000" dirty="0" smtClean="0"/>
          </a:p>
          <a:p>
            <a:pPr marL="0" indent="0">
              <a:buNone/>
            </a:pPr>
            <a:r>
              <a:rPr lang="ja-JP" altLang="en-US" sz="2000" dirty="0" smtClean="0"/>
              <a:t>天体の部分白く（＋）にな</a:t>
            </a:r>
            <a:endParaRPr lang="en-US" altLang="ja-JP" sz="2000" dirty="0" smtClean="0"/>
          </a:p>
          <a:p>
            <a:pPr marL="0" indent="0">
              <a:buNone/>
            </a:pPr>
            <a:r>
              <a:rPr lang="ja-JP" altLang="en-US" sz="2000" dirty="0" smtClean="0"/>
              <a:t>っていたら</a:t>
            </a:r>
            <a:r>
              <a:rPr lang="en-US" altLang="ja-JP" sz="2000" dirty="0" smtClean="0"/>
              <a:t>OK</a:t>
            </a:r>
          </a:p>
          <a:p>
            <a:pPr marL="0" indent="0">
              <a:buNone/>
            </a:pPr>
            <a:r>
              <a:rPr lang="ja-JP" altLang="en-US" sz="2000" dirty="0" smtClean="0"/>
              <a:t>ノイズを拾いすぎていたら</a:t>
            </a:r>
            <a:endParaRPr lang="en-US" altLang="ja-JP" sz="2000" dirty="0" smtClean="0"/>
          </a:p>
          <a:p>
            <a:pPr marL="0" indent="0">
              <a:buNone/>
            </a:pPr>
            <a:r>
              <a:rPr lang="ja-JP" altLang="en-US" sz="2000" dirty="0" smtClean="0"/>
              <a:t>やり直し（はじの</a:t>
            </a:r>
            <a:r>
              <a:rPr lang="en-US" altLang="ja-JP" sz="2000" dirty="0" smtClean="0"/>
              <a:t>S/N</a:t>
            </a:r>
            <a:r>
              <a:rPr lang="ja-JP" altLang="en-US" sz="2000" dirty="0" smtClean="0"/>
              <a:t>の悪い</a:t>
            </a:r>
            <a:endParaRPr lang="en-US" altLang="ja-JP" sz="2000" dirty="0" smtClean="0"/>
          </a:p>
          <a:p>
            <a:pPr marL="0" indent="0">
              <a:buNone/>
            </a:pPr>
            <a:r>
              <a:rPr lang="ja-JP" altLang="en-US" sz="2000" dirty="0" smtClean="0"/>
              <a:t>所はどうしようもない・・・）</a:t>
            </a:r>
            <a:endParaRPr lang="en-US" altLang="ja-JP" sz="2000" dirty="0" smtClean="0"/>
          </a:p>
          <a:p>
            <a:pPr marL="0" indent="0">
              <a:buNone/>
            </a:pPr>
            <a:endParaRPr lang="en-US" altLang="ja-JP" sz="2000" dirty="0" smtClean="0"/>
          </a:p>
          <a:p>
            <a:pPr marL="0" indent="0">
              <a:buNone/>
            </a:pPr>
            <a:endParaRPr lang="en-US" altLang="ja-JP" sz="2000" dirty="0"/>
          </a:p>
          <a:p>
            <a:pPr marL="0" indent="0">
              <a:buNone/>
            </a:pPr>
            <a:endParaRPr lang="en-US" altLang="ja-JP" sz="2000" dirty="0"/>
          </a:p>
          <a:p>
            <a:pPr marL="0" indent="0">
              <a:buNone/>
            </a:pPr>
            <a:r>
              <a:rPr lang="ja-JP" altLang="en-US" sz="2000" dirty="0" smtClean="0">
                <a:solidFill>
                  <a:srgbClr val="660066"/>
                </a:solidFill>
              </a:rPr>
              <a:t>マスク作りは非常に重要かつケースバイケースなのでスクリプト化せず、手作業にした。紹介したのは一番単純なやり方。</a:t>
            </a:r>
            <a:endParaRPr lang="en-US" altLang="ja-JP" sz="2000" dirty="0" smtClean="0">
              <a:solidFill>
                <a:srgbClr val="660066"/>
              </a:solidFill>
            </a:endParaRPr>
          </a:p>
          <a:p>
            <a:pPr marL="0" indent="0">
              <a:buNone/>
            </a:pPr>
            <a:r>
              <a:rPr lang="ja-JP" altLang="en-US" sz="2000" dirty="0" smtClean="0">
                <a:solidFill>
                  <a:srgbClr val="660066"/>
                </a:solidFill>
              </a:rPr>
              <a:t>後でもう少し工夫したやり方も紹介する。</a:t>
            </a:r>
            <a:endParaRPr lang="en-US" altLang="ja-JP" sz="2000" dirty="0" smtClean="0">
              <a:solidFill>
                <a:srgbClr val="660066"/>
              </a:solidFill>
            </a:endParaRPr>
          </a:p>
        </p:txBody>
      </p:sp>
      <p:pic>
        <p:nvPicPr>
          <p:cNvPr id="4" name="図 3" descr="スクリーンショット 2013-01-19 15.41.2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226" y="2600536"/>
            <a:ext cx="2717605" cy="2699117"/>
          </a:xfrm>
          <a:prstGeom prst="rect">
            <a:avLst/>
          </a:prstGeom>
        </p:spPr>
      </p:pic>
      <p:pic>
        <p:nvPicPr>
          <p:cNvPr id="5" name="図 4" descr="スクリーンショット 2013-01-19 15.42.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5059" y="2600536"/>
            <a:ext cx="2689412" cy="2643829"/>
          </a:xfrm>
          <a:prstGeom prst="rect">
            <a:avLst/>
          </a:prstGeom>
        </p:spPr>
      </p:pic>
      <p:sp>
        <p:nvSpPr>
          <p:cNvPr id="6" name="テキスト ボックス 5"/>
          <p:cNvSpPr txBox="1"/>
          <p:nvPr/>
        </p:nvSpPr>
        <p:spPr>
          <a:xfrm>
            <a:off x="3899648" y="2216263"/>
            <a:ext cx="1802747" cy="369332"/>
          </a:xfrm>
          <a:prstGeom prst="rect">
            <a:avLst/>
          </a:prstGeom>
          <a:noFill/>
        </p:spPr>
        <p:txBody>
          <a:bodyPr wrap="none" rtlCol="0">
            <a:spAutoFit/>
          </a:bodyPr>
          <a:lstStyle/>
          <a:p>
            <a:r>
              <a:rPr kumimoji="1" lang="en-US" altLang="ja-JP" dirty="0" smtClean="0"/>
              <a:t>(finM51V60s.fits)</a:t>
            </a:r>
            <a:endParaRPr kumimoji="1" lang="ja-JP" altLang="en-US" dirty="0"/>
          </a:p>
        </p:txBody>
      </p:sp>
      <p:sp>
        <p:nvSpPr>
          <p:cNvPr id="7" name="テキスト ボックス 6"/>
          <p:cNvSpPr txBox="1"/>
          <p:nvPr/>
        </p:nvSpPr>
        <p:spPr>
          <a:xfrm>
            <a:off x="6495587" y="2216263"/>
            <a:ext cx="2407893" cy="369332"/>
          </a:xfrm>
          <a:prstGeom prst="rect">
            <a:avLst/>
          </a:prstGeom>
          <a:noFill/>
        </p:spPr>
        <p:txBody>
          <a:bodyPr wrap="none" rtlCol="0">
            <a:spAutoFit/>
          </a:bodyPr>
          <a:lstStyle/>
          <a:p>
            <a:r>
              <a:rPr kumimoji="1" lang="en-US" altLang="ja-JP" dirty="0" smtClean="0"/>
              <a:t>(mask_finM51V60s.fits)</a:t>
            </a:r>
            <a:endParaRPr kumimoji="1" lang="ja-JP" altLang="en-US" dirty="0"/>
          </a:p>
        </p:txBody>
      </p:sp>
    </p:spTree>
    <p:extLst>
      <p:ext uri="{BB962C8B-B14F-4D97-AF65-F5344CB8AC3E}">
        <p14:creationId xmlns:p14="http://schemas.microsoft.com/office/powerpoint/2010/main" val="2364360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TOKRED </a:t>
            </a:r>
            <a:r>
              <a:rPr lang="ja-JP" altLang="en-US" sz="3200" dirty="0"/>
              <a:t>使用のための環境・条件 </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rmAutofit/>
          </a:bodyPr>
          <a:lstStyle/>
          <a:p>
            <a:r>
              <a:rPr lang="en-US" altLang="ja-JP" sz="2000" dirty="0" err="1" smtClean="0"/>
              <a:t>iraf</a:t>
            </a:r>
            <a:r>
              <a:rPr lang="en-US" altLang="ja-JP" sz="2000" dirty="0" smtClean="0"/>
              <a:t>, </a:t>
            </a:r>
            <a:r>
              <a:rPr lang="en-US" altLang="ja-JP" sz="2000" dirty="0" err="1" smtClean="0"/>
              <a:t>sh</a:t>
            </a:r>
            <a:r>
              <a:rPr lang="en-US" altLang="ja-JP" sz="2000" dirty="0" smtClean="0"/>
              <a:t>, </a:t>
            </a:r>
            <a:r>
              <a:rPr lang="en-US" altLang="ja-JP" sz="2000" dirty="0" err="1" smtClean="0"/>
              <a:t>SExtractor</a:t>
            </a:r>
            <a:r>
              <a:rPr lang="en-US" altLang="ja-JP" sz="2000" dirty="0" smtClean="0"/>
              <a:t>, c </a:t>
            </a:r>
            <a:r>
              <a:rPr lang="ja-JP" altLang="en-US" sz="2000" dirty="0" smtClean="0"/>
              <a:t>言語</a:t>
            </a:r>
            <a:r>
              <a:rPr lang="en-US" altLang="ja-JP" sz="2000" dirty="0" smtClean="0"/>
              <a:t>, </a:t>
            </a:r>
            <a:r>
              <a:rPr lang="en-US" altLang="ja-JP" sz="2000" dirty="0" err="1" smtClean="0"/>
              <a:t>gnuplot</a:t>
            </a:r>
            <a:r>
              <a:rPr lang="ja-JP" altLang="en-US" sz="2000" dirty="0" smtClean="0"/>
              <a:t> </a:t>
            </a:r>
            <a:endParaRPr lang="en-US" altLang="ja-JP" sz="2000" dirty="0" smtClean="0"/>
          </a:p>
          <a:p>
            <a:r>
              <a:rPr lang="en-US" altLang="ja-JP" sz="2000" dirty="0" err="1"/>
              <a:t>Iraf</a:t>
            </a:r>
            <a:r>
              <a:rPr lang="en-US" altLang="ja-JP" sz="2000" dirty="0"/>
              <a:t> </a:t>
            </a:r>
            <a:r>
              <a:rPr lang="ja-JP" altLang="en-US" sz="2000" dirty="0"/>
              <a:t>に外部パッケージとして </a:t>
            </a:r>
            <a:r>
              <a:rPr lang="en-US" altLang="ja-JP" sz="2000" dirty="0" err="1"/>
              <a:t>stddas</a:t>
            </a:r>
            <a:r>
              <a:rPr lang="en-US" altLang="ja-JP" sz="2000" dirty="0"/>
              <a:t> </a:t>
            </a:r>
            <a:r>
              <a:rPr lang="ja-JP" altLang="en-US" sz="2000" dirty="0" smtClean="0"/>
              <a:t>が必要 </a:t>
            </a:r>
            <a:r>
              <a:rPr lang="en-US" altLang="ja-JP" sz="2000" dirty="0" smtClean="0"/>
              <a:t>(</a:t>
            </a:r>
            <a:r>
              <a:rPr lang="en-US" altLang="ja-JP" sz="2000" dirty="0" err="1" smtClean="0"/>
              <a:t>imfill</a:t>
            </a:r>
            <a:r>
              <a:rPr lang="ja-JP" altLang="en-US" sz="2000" dirty="0" smtClean="0"/>
              <a:t>タスク使用</a:t>
            </a:r>
            <a:r>
              <a:rPr lang="en-US" altLang="ja-JP" sz="2000" dirty="0" smtClean="0"/>
              <a:t>)</a:t>
            </a:r>
          </a:p>
          <a:p>
            <a:r>
              <a:rPr lang="ja-JP" altLang="en-US" sz="2000" dirty="0"/>
              <a:t>東北大青葉山キャンパス物理 </a:t>
            </a:r>
            <a:r>
              <a:rPr lang="en-US" altLang="ja-JP" sz="2000" dirty="0"/>
              <a:t>A </a:t>
            </a:r>
            <a:r>
              <a:rPr lang="ja-JP" altLang="en-US" sz="2000" dirty="0"/>
              <a:t>棟屋上 </a:t>
            </a:r>
            <a:r>
              <a:rPr lang="en-US" altLang="ja-JP" sz="2000" dirty="0"/>
              <a:t>50cm </a:t>
            </a:r>
            <a:r>
              <a:rPr lang="ja-JP" altLang="en-US" sz="2000" dirty="0"/>
              <a:t>望遠鏡</a:t>
            </a:r>
            <a:r>
              <a:rPr lang="en-US" altLang="ja-JP" sz="2000" dirty="0"/>
              <a:t>+ </a:t>
            </a:r>
            <a:r>
              <a:rPr lang="en-US" altLang="ja-JP" sz="2000" dirty="0" err="1"/>
              <a:t>ApogeeAlta</a:t>
            </a:r>
            <a:r>
              <a:rPr lang="en-US" altLang="ja-JP" sz="2000" dirty="0"/>
              <a:t> U9000 CCD </a:t>
            </a:r>
            <a:r>
              <a:rPr lang="ja-JP" altLang="en-US" sz="2000" dirty="0"/>
              <a:t>カ メ ラ に よ る 撮 像 観 測 を想 定 </a:t>
            </a:r>
            <a:endParaRPr lang="ja-JP" altLang="en-US" sz="2000" dirty="0" smtClean="0"/>
          </a:p>
          <a:p>
            <a:r>
              <a:rPr lang="ja-JP" altLang="en-US" sz="2000" dirty="0"/>
              <a:t>観測が理想的に行われたこと </a:t>
            </a:r>
            <a:r>
              <a:rPr lang="en-US" altLang="ja-JP" sz="2000" dirty="0"/>
              <a:t>( </a:t>
            </a:r>
            <a:r>
              <a:rPr lang="ja-JP" altLang="en-US" sz="2000" dirty="0"/>
              <a:t>良質な生データ </a:t>
            </a:r>
            <a:r>
              <a:rPr lang="en-US" altLang="ja-JP" sz="2000" dirty="0"/>
              <a:t>) </a:t>
            </a:r>
            <a:r>
              <a:rPr lang="ja-JP" altLang="en-US" sz="2000" dirty="0"/>
              <a:t>を想定 </a:t>
            </a:r>
            <a:endParaRPr lang="en-US" altLang="ja-JP" sz="2000" dirty="0" smtClean="0"/>
          </a:p>
          <a:p>
            <a:endParaRPr kumimoji="1" lang="en-US" altLang="ja-JP" sz="2000" dirty="0"/>
          </a:p>
          <a:p>
            <a:endParaRPr lang="en-US" altLang="ja-JP" sz="2000" dirty="0" smtClean="0"/>
          </a:p>
          <a:p>
            <a:pPr marL="0" indent="0">
              <a:buNone/>
            </a:pPr>
            <a:r>
              <a:rPr lang="en-US" altLang="ja-JP" sz="2000" dirty="0"/>
              <a:t>※ </a:t>
            </a:r>
            <a:r>
              <a:rPr lang="ja-JP" altLang="en-US" sz="2000" dirty="0"/>
              <a:t>本資料内で” </a:t>
            </a:r>
            <a:r>
              <a:rPr lang="en-US" altLang="ja-JP" sz="2000" dirty="0">
                <a:solidFill>
                  <a:srgbClr val="0000FF"/>
                </a:solidFill>
              </a:rPr>
              <a:t>%</a:t>
            </a:r>
            <a:r>
              <a:rPr lang="en-US" altLang="ja-JP" sz="2000" dirty="0"/>
              <a:t>” </a:t>
            </a:r>
            <a:r>
              <a:rPr lang="ja-JP" altLang="en-US" sz="2000" dirty="0"/>
              <a:t>から 始ま る 行はコ マ ン ド 端末上で の作業 を、” </a:t>
            </a:r>
            <a:r>
              <a:rPr lang="en-US" altLang="ja-JP" sz="2000" dirty="0" err="1">
                <a:solidFill>
                  <a:srgbClr val="FF0000"/>
                </a:solidFill>
              </a:rPr>
              <a:t>ecl</a:t>
            </a:r>
            <a:r>
              <a:rPr lang="en-US" altLang="ja-JP" sz="2000" dirty="0">
                <a:solidFill>
                  <a:srgbClr val="FF0000"/>
                </a:solidFill>
              </a:rPr>
              <a:t>&gt;</a:t>
            </a:r>
            <a:r>
              <a:rPr lang="en-US" altLang="ja-JP" sz="2000" dirty="0"/>
              <a:t>” </a:t>
            </a:r>
            <a:r>
              <a:rPr lang="ja-JP" altLang="en-US" sz="2000" dirty="0"/>
              <a:t>から始まる行は </a:t>
            </a:r>
            <a:r>
              <a:rPr lang="en-US" altLang="ja-JP" sz="2000" dirty="0" err="1"/>
              <a:t>iraf</a:t>
            </a:r>
            <a:r>
              <a:rPr lang="en-US" altLang="ja-JP" sz="2000" dirty="0"/>
              <a:t> </a:t>
            </a:r>
            <a:r>
              <a:rPr lang="ja-JP" altLang="en-US" sz="2000" dirty="0"/>
              <a:t>での作業を表す。 </a:t>
            </a:r>
            <a:endParaRPr lang="ja-JP" altLang="en-US" sz="2000" dirty="0" smtClean="0"/>
          </a:p>
          <a:p>
            <a:pPr marL="0" indent="0">
              <a:buNone/>
            </a:pPr>
            <a:endParaRPr kumimoji="1" lang="ja-JP" altLang="en-US" sz="2000" dirty="0"/>
          </a:p>
        </p:txBody>
      </p:sp>
    </p:spTree>
    <p:extLst>
      <p:ext uri="{BB962C8B-B14F-4D97-AF65-F5344CB8AC3E}">
        <p14:creationId xmlns:p14="http://schemas.microsoft.com/office/powerpoint/2010/main" val="3228720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2618"/>
            <a:ext cx="8229600" cy="773941"/>
          </a:xfrm>
        </p:spPr>
        <p:txBody>
          <a:bodyPr>
            <a:normAutofit/>
          </a:bodyPr>
          <a:lstStyle/>
          <a:p>
            <a:r>
              <a:rPr lang="ja-JP" altLang="en-US" sz="3200" dirty="0" smtClean="0"/>
              <a:t>８、仮想スカイ画像作成：</a:t>
            </a:r>
            <a:r>
              <a:rPr lang="en-US" altLang="ja-JP" sz="3200" dirty="0" err="1" smtClean="0"/>
              <a:t>mknoiseimage.cl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07086"/>
            <a:ext cx="8468323" cy="6150914"/>
          </a:xfrm>
        </p:spPr>
        <p:txBody>
          <a:bodyPr>
            <a:normAutofit/>
          </a:bodyPr>
          <a:lstStyle/>
          <a:p>
            <a:r>
              <a:rPr lang="ja-JP" altLang="en-US" sz="2400" b="1" u="sng" dirty="0" smtClean="0"/>
              <a:t>作業</a:t>
            </a:r>
            <a:endParaRPr lang="en-US" altLang="ja-JP" sz="2000" dirty="0"/>
          </a:p>
          <a:p>
            <a:pPr marL="0" indent="0">
              <a:buNone/>
            </a:pPr>
            <a:r>
              <a:rPr lang="en-US" altLang="en-US" sz="2000" dirty="0" smtClean="0"/>
              <a:t>マスク画像作ったら、</a:t>
            </a:r>
            <a:r>
              <a:rPr lang="ja-JP" altLang="en-US" sz="2000" dirty="0"/>
              <a:t>作業ディレクトリにコピーした </a:t>
            </a:r>
            <a:r>
              <a:rPr lang="en-US" altLang="ja-JP" sz="2000" dirty="0" err="1" smtClean="0"/>
              <a:t>mknoiseimage.cl</a:t>
            </a:r>
            <a:r>
              <a:rPr lang="en-US" altLang="ja-JP" sz="2000" dirty="0" smtClean="0"/>
              <a:t> </a:t>
            </a:r>
            <a:r>
              <a:rPr lang="ja-JP" altLang="en-US" sz="2000" dirty="0"/>
              <a:t>を開いて以下のように編集 </a:t>
            </a:r>
            <a:endParaRPr lang="en-US" altLang="ja-JP" sz="2000" dirty="0"/>
          </a:p>
          <a:p>
            <a:pPr marL="0" indent="0">
              <a:buNone/>
            </a:pPr>
            <a:r>
              <a:rPr lang="en-US" altLang="ja-JP" sz="2000" dirty="0">
                <a:solidFill>
                  <a:srgbClr val="008000"/>
                </a:solidFill>
              </a:rPr>
              <a:t>##############</a:t>
            </a:r>
            <a:r>
              <a:rPr lang="ja-JP" altLang="en-US" sz="2000" dirty="0">
                <a:solidFill>
                  <a:srgbClr val="008000"/>
                </a:solidFill>
              </a:rPr>
              <a:t>書き換えるのはココだけ</a:t>
            </a:r>
            <a:r>
              <a:rPr lang="en-US" altLang="ja-JP" sz="2000" dirty="0">
                <a:solidFill>
                  <a:srgbClr val="008000"/>
                </a:solidFill>
              </a:rPr>
              <a:t>######################</a:t>
            </a:r>
          </a:p>
          <a:p>
            <a:pPr marL="0" indent="0">
              <a:buNone/>
            </a:pPr>
            <a:r>
              <a:rPr lang="ja-JP" altLang="en-US" sz="2000" dirty="0">
                <a:solidFill>
                  <a:srgbClr val="008000"/>
                </a:solidFill>
              </a:rPr>
              <a:t> </a:t>
            </a:r>
            <a:r>
              <a:rPr lang="en-US" altLang="ja-JP" sz="2000" dirty="0" err="1">
                <a:solidFill>
                  <a:srgbClr val="008000"/>
                </a:solidFill>
              </a:rPr>
              <a:t>inimage</a:t>
            </a:r>
            <a:r>
              <a:rPr lang="en-US" altLang="ja-JP" sz="2000" dirty="0">
                <a:solidFill>
                  <a:srgbClr val="008000"/>
                </a:solidFill>
              </a:rPr>
              <a:t>="finM51V60s.fits" #</a:t>
            </a:r>
            <a:r>
              <a:rPr lang="ja-JP" altLang="en-US" sz="2000" dirty="0">
                <a:solidFill>
                  <a:srgbClr val="008000"/>
                </a:solidFill>
              </a:rPr>
              <a:t>画像の元となる画像</a:t>
            </a:r>
            <a:r>
              <a:rPr lang="en-US" altLang="ja-JP" sz="2000" dirty="0">
                <a:solidFill>
                  <a:srgbClr val="008000"/>
                </a:solidFill>
              </a:rPr>
              <a:t>#</a:t>
            </a:r>
          </a:p>
          <a:p>
            <a:pPr marL="0" indent="0">
              <a:buNone/>
            </a:pPr>
            <a:r>
              <a:rPr lang="en-US" altLang="ja-JP" sz="2000" dirty="0" smtClean="0">
                <a:solidFill>
                  <a:srgbClr val="008000"/>
                </a:solidFill>
              </a:rPr>
              <a:t> </a:t>
            </a:r>
            <a:r>
              <a:rPr lang="en-US" altLang="ja-JP" sz="2000" dirty="0" err="1">
                <a:solidFill>
                  <a:srgbClr val="008000"/>
                </a:solidFill>
              </a:rPr>
              <a:t>outimage</a:t>
            </a:r>
            <a:r>
              <a:rPr lang="en-US" altLang="ja-JP" sz="2000" dirty="0">
                <a:solidFill>
                  <a:srgbClr val="008000"/>
                </a:solidFill>
              </a:rPr>
              <a:t>="noise_finM51V60s.fits"      #</a:t>
            </a:r>
            <a:r>
              <a:rPr lang="ja-JP" altLang="en-US" sz="2000" dirty="0">
                <a:solidFill>
                  <a:srgbClr val="008000"/>
                </a:solidFill>
              </a:rPr>
              <a:t>出力するノイズ画像名</a:t>
            </a:r>
            <a:r>
              <a:rPr lang="en-US" altLang="ja-JP" sz="2000" dirty="0">
                <a:solidFill>
                  <a:srgbClr val="008000"/>
                </a:solidFill>
              </a:rPr>
              <a:t>#</a:t>
            </a:r>
          </a:p>
          <a:p>
            <a:pPr marL="0" indent="0">
              <a:buNone/>
            </a:pPr>
            <a:r>
              <a:rPr lang="en-US" altLang="ja-JP" sz="2000" dirty="0" smtClean="0">
                <a:solidFill>
                  <a:srgbClr val="008000"/>
                </a:solidFill>
              </a:rPr>
              <a:t> </a:t>
            </a:r>
            <a:r>
              <a:rPr lang="en-US" altLang="ja-JP" sz="2000" dirty="0" err="1" smtClean="0">
                <a:solidFill>
                  <a:srgbClr val="008000"/>
                </a:solidFill>
              </a:rPr>
              <a:t>maskimage</a:t>
            </a:r>
            <a:r>
              <a:rPr lang="en-US" altLang="ja-JP" sz="2000" dirty="0">
                <a:solidFill>
                  <a:srgbClr val="008000"/>
                </a:solidFill>
              </a:rPr>
              <a:t>="mask_finM51V60s.fits"   </a:t>
            </a:r>
            <a:r>
              <a:rPr lang="en-US" altLang="ja-JP" sz="2000" dirty="0" smtClean="0">
                <a:solidFill>
                  <a:srgbClr val="008000"/>
                </a:solidFill>
              </a:rPr>
              <a:t>#</a:t>
            </a:r>
            <a:r>
              <a:rPr lang="en-US" altLang="ja-JP" sz="2000" dirty="0">
                <a:solidFill>
                  <a:srgbClr val="008000"/>
                </a:solidFill>
              </a:rPr>
              <a:t>mask</a:t>
            </a:r>
            <a:r>
              <a:rPr lang="ja-JP" altLang="en-US" sz="2000" dirty="0">
                <a:solidFill>
                  <a:srgbClr val="008000"/>
                </a:solidFill>
              </a:rPr>
              <a:t>イメージ。あらかじめ作っておく</a:t>
            </a:r>
            <a:r>
              <a:rPr lang="en-US" altLang="ja-JP" sz="2000" dirty="0">
                <a:solidFill>
                  <a:srgbClr val="008000"/>
                </a:solidFill>
              </a:rPr>
              <a:t>#</a:t>
            </a:r>
          </a:p>
          <a:p>
            <a:pPr marL="0" indent="0">
              <a:buNone/>
            </a:pPr>
            <a:r>
              <a:rPr lang="en-US" altLang="ja-JP" sz="2000" dirty="0">
                <a:solidFill>
                  <a:srgbClr val="008000"/>
                </a:solidFill>
              </a:rPr>
              <a:t> </a:t>
            </a:r>
            <a:r>
              <a:rPr lang="en-US" altLang="ja-JP" sz="2000" dirty="0" smtClean="0">
                <a:solidFill>
                  <a:srgbClr val="008000"/>
                </a:solidFill>
              </a:rPr>
              <a:t>nit</a:t>
            </a:r>
            <a:r>
              <a:rPr lang="en-US" altLang="ja-JP" sz="2000" dirty="0">
                <a:solidFill>
                  <a:srgbClr val="008000"/>
                </a:solidFill>
              </a:rPr>
              <a:t>=10       #</a:t>
            </a:r>
            <a:r>
              <a:rPr lang="ja-JP" altLang="en-US" sz="2000" dirty="0">
                <a:solidFill>
                  <a:srgbClr val="008000"/>
                </a:solidFill>
              </a:rPr>
              <a:t>ループ数。画像内に天体がたくさん写っている場合大きくした方がいいかも</a:t>
            </a:r>
            <a:r>
              <a:rPr lang="en-US" altLang="ja-JP" sz="2000" dirty="0">
                <a:solidFill>
                  <a:srgbClr val="008000"/>
                </a:solidFill>
              </a:rPr>
              <a:t>#</a:t>
            </a:r>
          </a:p>
          <a:p>
            <a:pPr marL="0" indent="0">
              <a:buNone/>
            </a:pPr>
            <a:r>
              <a:rPr lang="en-US" altLang="ja-JP" sz="2000" dirty="0" smtClean="0">
                <a:solidFill>
                  <a:srgbClr val="008000"/>
                </a:solidFill>
              </a:rPr>
              <a:t>#</a:t>
            </a:r>
            <a:r>
              <a:rPr lang="en-US" altLang="ja-JP" sz="2000" dirty="0">
                <a:solidFill>
                  <a:srgbClr val="008000"/>
                </a:solidFill>
              </a:rPr>
              <a:t>####################################################</a:t>
            </a:r>
            <a:r>
              <a:rPr lang="en-US" altLang="ja-JP" sz="2000" dirty="0" smtClean="0">
                <a:solidFill>
                  <a:srgbClr val="008000"/>
                </a:solidFill>
              </a:rPr>
              <a:t>#</a:t>
            </a:r>
          </a:p>
          <a:p>
            <a:pPr marL="0" indent="0">
              <a:buNone/>
            </a:pPr>
            <a:endParaRPr lang="en-US" altLang="ja-JP" sz="2000" dirty="0" smtClean="0">
              <a:solidFill>
                <a:srgbClr val="008000"/>
              </a:solidFill>
            </a:endParaRPr>
          </a:p>
          <a:p>
            <a:pPr marL="0" indent="0">
              <a:buNone/>
            </a:pPr>
            <a:r>
              <a:rPr lang="en-US" altLang="ja-JP" sz="2000" dirty="0" err="1" smtClean="0"/>
              <a:t>iraf</a:t>
            </a:r>
            <a:r>
              <a:rPr lang="ja-JP" altLang="en-US" sz="2000" dirty="0" smtClean="0"/>
              <a:t>上で</a:t>
            </a:r>
            <a:r>
              <a:rPr lang="en-US" altLang="ja-JP" sz="2000" dirty="0" err="1" smtClean="0"/>
              <a:t>stsdas</a:t>
            </a:r>
            <a:r>
              <a:rPr lang="ja-JP" altLang="en-US" sz="2000" dirty="0" smtClean="0"/>
              <a:t>パッケージに入っておく</a:t>
            </a:r>
            <a:endParaRPr lang="en-US" altLang="ja-JP" sz="2000" dirty="0"/>
          </a:p>
          <a:p>
            <a:pPr marL="0" lvl="0" indent="0">
              <a:buNone/>
            </a:pPr>
            <a:r>
              <a:rPr lang="en-US" altLang="ja-JP" sz="2000" dirty="0" err="1">
                <a:solidFill>
                  <a:srgbClr val="000000"/>
                </a:solidFill>
              </a:rPr>
              <a:t>iraf</a:t>
            </a:r>
            <a:r>
              <a:rPr lang="ja-JP" altLang="en-US" sz="2000" dirty="0">
                <a:solidFill>
                  <a:srgbClr val="000000"/>
                </a:solidFill>
              </a:rPr>
              <a:t>上</a:t>
            </a:r>
            <a:r>
              <a:rPr lang="ja-JP" altLang="en-US" sz="2000" dirty="0" smtClean="0">
                <a:solidFill>
                  <a:srgbClr val="000000"/>
                </a:solidFill>
              </a:rPr>
              <a:t>で</a:t>
            </a:r>
            <a:r>
              <a:rPr lang="en-US" altLang="ja-JP" sz="2000" dirty="0" err="1" smtClean="0">
                <a:solidFill>
                  <a:srgbClr val="000000"/>
                </a:solidFill>
              </a:rPr>
              <a:t>mknoiseimage.cl</a:t>
            </a:r>
            <a:r>
              <a:rPr lang="ja-JP" altLang="en-US" sz="2000" dirty="0">
                <a:solidFill>
                  <a:srgbClr val="000000"/>
                </a:solidFill>
              </a:rPr>
              <a:t>実行</a:t>
            </a:r>
            <a:endParaRPr lang="en-US" altLang="ja-JP" sz="2000" dirty="0">
              <a:solidFill>
                <a:srgbClr val="000000"/>
              </a:solidFill>
            </a:endParaRPr>
          </a:p>
          <a:p>
            <a:pPr marL="0" lvl="0" indent="0">
              <a:buNone/>
            </a:pPr>
            <a:r>
              <a:rPr lang="en-US" altLang="ja-JP" sz="2000" dirty="0" err="1" smtClean="0">
                <a:solidFill>
                  <a:srgbClr val="FF0000"/>
                </a:solidFill>
              </a:rPr>
              <a:t>stsdas</a:t>
            </a:r>
            <a:r>
              <a:rPr lang="en-US" altLang="ja-JP" sz="2000" dirty="0" smtClean="0">
                <a:solidFill>
                  <a:srgbClr val="FF0000"/>
                </a:solidFill>
              </a:rPr>
              <a:t>&gt; </a:t>
            </a:r>
            <a:r>
              <a:rPr lang="en-US" altLang="ja-JP" sz="2000" dirty="0">
                <a:solidFill>
                  <a:srgbClr val="FF0000"/>
                </a:solidFill>
              </a:rPr>
              <a:t>cl&lt; </a:t>
            </a:r>
            <a:r>
              <a:rPr lang="en-US" altLang="ja-JP" sz="2000" dirty="0" err="1" smtClean="0">
                <a:solidFill>
                  <a:srgbClr val="FF0000"/>
                </a:solidFill>
              </a:rPr>
              <a:t>mknoiseimage.cl</a:t>
            </a:r>
            <a:endParaRPr lang="ja-JP" altLang="en-US" sz="2000" dirty="0">
              <a:solidFill>
                <a:srgbClr val="FF0000"/>
              </a:solidFill>
            </a:endParaRPr>
          </a:p>
          <a:p>
            <a:pPr marL="0" indent="0">
              <a:buNone/>
            </a:pPr>
            <a:endParaRPr lang="en-US" altLang="ja-JP" sz="2000" dirty="0">
              <a:solidFill>
                <a:srgbClr val="008000"/>
              </a:solidFill>
            </a:endParaRPr>
          </a:p>
          <a:p>
            <a:pPr marL="0" indent="0">
              <a:buNone/>
            </a:pPr>
            <a:endParaRPr lang="en-US" altLang="ja-JP" sz="2000" dirty="0" smtClean="0"/>
          </a:p>
        </p:txBody>
      </p:sp>
    </p:spTree>
    <p:extLst>
      <p:ext uri="{BB962C8B-B14F-4D97-AF65-F5344CB8AC3E}">
        <p14:creationId xmlns:p14="http://schemas.microsoft.com/office/powerpoint/2010/main" val="26421872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2618"/>
            <a:ext cx="8229600" cy="773941"/>
          </a:xfrm>
        </p:spPr>
        <p:txBody>
          <a:bodyPr>
            <a:normAutofit/>
          </a:bodyPr>
          <a:lstStyle/>
          <a:p>
            <a:r>
              <a:rPr lang="ja-JP" altLang="en-US" sz="3200" dirty="0" smtClean="0"/>
              <a:t>８、仮想スカイ画像作成：</a:t>
            </a:r>
            <a:r>
              <a:rPr lang="en-US" altLang="ja-JP" sz="3200" dirty="0" err="1" smtClean="0"/>
              <a:t>mknoiseimage.cl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707086"/>
            <a:ext cx="8468323" cy="6150914"/>
          </a:xfrm>
        </p:spPr>
        <p:txBody>
          <a:bodyPr>
            <a:normAutofit/>
          </a:bodyPr>
          <a:lstStyle/>
          <a:p>
            <a:r>
              <a:rPr lang="ja-JP" altLang="en-US" sz="2400" b="1" u="sng" dirty="0" smtClean="0"/>
              <a:t>結果</a:t>
            </a:r>
            <a:endParaRPr lang="en-US" altLang="ja-JP" sz="2000" dirty="0"/>
          </a:p>
          <a:p>
            <a:pPr marL="0" indent="0">
              <a:buNone/>
            </a:pPr>
            <a:endParaRPr lang="en-US" altLang="en-US" sz="2000" dirty="0" smtClean="0"/>
          </a:p>
          <a:p>
            <a:pPr marL="0" indent="0">
              <a:buNone/>
            </a:pPr>
            <a:endParaRPr lang="en-US" altLang="en-US" sz="2000" dirty="0"/>
          </a:p>
          <a:p>
            <a:pPr marL="0" indent="0">
              <a:buNone/>
            </a:pPr>
            <a:endParaRPr lang="en-US" altLang="en-US" sz="2000" dirty="0" smtClean="0"/>
          </a:p>
          <a:p>
            <a:pPr marL="0" indent="0">
              <a:buNone/>
            </a:pPr>
            <a:endParaRPr lang="en-US" altLang="ja-JP" sz="2000" dirty="0">
              <a:solidFill>
                <a:srgbClr val="008000"/>
              </a:solidFill>
            </a:endParaRPr>
          </a:p>
        </p:txBody>
      </p:sp>
      <p:pic>
        <p:nvPicPr>
          <p:cNvPr id="4" name="図 3" descr="スクリーンショット 2013-01-19 15.41.2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3754" y="1569594"/>
            <a:ext cx="2717605" cy="2699117"/>
          </a:xfrm>
          <a:prstGeom prst="rect">
            <a:avLst/>
          </a:prstGeom>
        </p:spPr>
      </p:pic>
      <p:pic>
        <p:nvPicPr>
          <p:cNvPr id="5" name="図 4" descr="スクリーンショット 2013-01-19 17.38.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002" y="1554653"/>
            <a:ext cx="2708440" cy="2699117"/>
          </a:xfrm>
          <a:prstGeom prst="rect">
            <a:avLst/>
          </a:prstGeom>
        </p:spPr>
      </p:pic>
      <p:sp>
        <p:nvSpPr>
          <p:cNvPr id="6" name="テキスト ボックス 5"/>
          <p:cNvSpPr txBox="1"/>
          <p:nvPr/>
        </p:nvSpPr>
        <p:spPr>
          <a:xfrm>
            <a:off x="4198471" y="916383"/>
            <a:ext cx="1107996" cy="369332"/>
          </a:xfrm>
          <a:prstGeom prst="rect">
            <a:avLst/>
          </a:prstGeom>
          <a:noFill/>
        </p:spPr>
        <p:txBody>
          <a:bodyPr wrap="none" rtlCol="0">
            <a:spAutoFit/>
          </a:bodyPr>
          <a:lstStyle/>
          <a:p>
            <a:r>
              <a:rPr lang="ja-JP" altLang="en-US" dirty="0" smtClean="0"/>
              <a:t>天体画像</a:t>
            </a:r>
            <a:endParaRPr kumimoji="1" lang="ja-JP" altLang="en-US" dirty="0"/>
          </a:p>
        </p:txBody>
      </p:sp>
      <p:sp>
        <p:nvSpPr>
          <p:cNvPr id="8" name="テキスト ボックス 7"/>
          <p:cNvSpPr txBox="1"/>
          <p:nvPr/>
        </p:nvSpPr>
        <p:spPr>
          <a:xfrm>
            <a:off x="6293234" y="651205"/>
            <a:ext cx="2772514" cy="923330"/>
          </a:xfrm>
          <a:prstGeom prst="rect">
            <a:avLst/>
          </a:prstGeom>
          <a:noFill/>
        </p:spPr>
        <p:txBody>
          <a:bodyPr wrap="none" rtlCol="0">
            <a:spAutoFit/>
          </a:bodyPr>
          <a:lstStyle/>
          <a:p>
            <a:r>
              <a:rPr lang="ja-JP" altLang="en-US" dirty="0" smtClean="0"/>
              <a:t>仮想スカイ＝</a:t>
            </a:r>
            <a:endParaRPr lang="en-US" altLang="ja-JP" dirty="0" smtClean="0"/>
          </a:p>
          <a:p>
            <a:r>
              <a:rPr lang="ja-JP" altLang="en-US" dirty="0" smtClean="0"/>
              <a:t>天体部分をスカイで埋めた</a:t>
            </a:r>
            <a:endParaRPr lang="en-US" altLang="ja-JP" dirty="0" smtClean="0"/>
          </a:p>
          <a:p>
            <a:r>
              <a:rPr lang="ja-JP" altLang="en-US" dirty="0" smtClean="0"/>
              <a:t>ノイズ画像</a:t>
            </a:r>
            <a:endParaRPr kumimoji="1" lang="ja-JP" altLang="en-US" dirty="0"/>
          </a:p>
        </p:txBody>
      </p:sp>
      <p:sp>
        <p:nvSpPr>
          <p:cNvPr id="9" name="テキスト ボックス 8"/>
          <p:cNvSpPr txBox="1"/>
          <p:nvPr/>
        </p:nvSpPr>
        <p:spPr>
          <a:xfrm>
            <a:off x="59763" y="1260774"/>
            <a:ext cx="3570943" cy="5324535"/>
          </a:xfrm>
          <a:prstGeom prst="rect">
            <a:avLst/>
          </a:prstGeom>
          <a:noFill/>
        </p:spPr>
        <p:txBody>
          <a:bodyPr wrap="square" rtlCol="0">
            <a:spAutoFit/>
          </a:bodyPr>
          <a:lstStyle/>
          <a:p>
            <a:r>
              <a:rPr lang="ja-JP" altLang="en-US" sz="2000" dirty="0" smtClean="0"/>
              <a:t>一次処理済の</a:t>
            </a:r>
            <a:r>
              <a:rPr kumimoji="1" lang="ja-JP" altLang="en-US" sz="2000" dirty="0" smtClean="0"/>
              <a:t>天体画像（左）と</a:t>
            </a:r>
            <a:endParaRPr kumimoji="1" lang="en-US" altLang="ja-JP" sz="2000" dirty="0" smtClean="0"/>
          </a:p>
          <a:p>
            <a:r>
              <a:rPr lang="ja-JP" altLang="en-US" sz="2000" dirty="0" smtClean="0"/>
              <a:t>仮想スカイ画像</a:t>
            </a:r>
            <a:endParaRPr lang="en-US" altLang="ja-JP" sz="2000" dirty="0" smtClean="0"/>
          </a:p>
          <a:p>
            <a:endParaRPr lang="en-US" altLang="ja-JP" sz="2000" dirty="0"/>
          </a:p>
          <a:p>
            <a:r>
              <a:rPr lang="ja-JP" altLang="en-US" sz="2000" dirty="0" smtClean="0"/>
              <a:t>基本的には星や銀河中心など</a:t>
            </a:r>
            <a:endParaRPr lang="en-US" altLang="ja-JP" sz="2000" dirty="0" smtClean="0"/>
          </a:p>
          <a:p>
            <a:r>
              <a:rPr lang="ja-JP" altLang="en-US" sz="2000" dirty="0" smtClean="0"/>
              <a:t>カウントが非常に大きい部分は</a:t>
            </a:r>
            <a:endParaRPr lang="en-US" altLang="ja-JP" sz="2000" dirty="0" smtClean="0"/>
          </a:p>
          <a:p>
            <a:r>
              <a:rPr lang="ja-JP" altLang="en-US" sz="2000" dirty="0" smtClean="0"/>
              <a:t>スカイで埋められているので、</a:t>
            </a:r>
            <a:endParaRPr lang="en-US" altLang="ja-JP" sz="2000" dirty="0" smtClean="0"/>
          </a:p>
          <a:p>
            <a:r>
              <a:rPr lang="ja-JP" altLang="en-US" sz="2000" dirty="0" smtClean="0"/>
              <a:t>どこを測光しようとスカイの</a:t>
            </a:r>
            <a:endParaRPr lang="en-US" altLang="ja-JP" sz="2000" dirty="0" smtClean="0"/>
          </a:p>
          <a:p>
            <a:r>
              <a:rPr lang="ja-JP" altLang="en-US" sz="2000" dirty="0" smtClean="0"/>
              <a:t>カウント（０程度）を返すような画像になっている。</a:t>
            </a:r>
            <a:endParaRPr lang="en-US" altLang="ja-JP" sz="2000" dirty="0" smtClean="0"/>
          </a:p>
          <a:p>
            <a:endParaRPr lang="en-US" altLang="ja-JP" sz="2000" dirty="0" smtClean="0"/>
          </a:p>
          <a:p>
            <a:endParaRPr lang="en-US" altLang="ja-JP" sz="2000" dirty="0" smtClean="0"/>
          </a:p>
          <a:p>
            <a:r>
              <a:rPr lang="ja-JP" altLang="en-US" sz="2000" dirty="0" smtClean="0"/>
              <a:t>ただ以下の２点の問題がある</a:t>
            </a:r>
            <a:endParaRPr lang="en-US" altLang="ja-JP" sz="2000" dirty="0"/>
          </a:p>
          <a:p>
            <a:r>
              <a:rPr lang="en-US" altLang="ja-JP" sz="2000" dirty="0" smtClean="0"/>
              <a:t>(1)</a:t>
            </a:r>
            <a:r>
              <a:rPr lang="ja-JP" altLang="en-US" sz="2000" dirty="0" smtClean="0"/>
              <a:t>銀河の淡く広がった成分や</a:t>
            </a:r>
            <a:r>
              <a:rPr lang="en-US" altLang="ja-JP" sz="2000" dirty="0" smtClean="0"/>
              <a:t>S/N</a:t>
            </a:r>
            <a:r>
              <a:rPr lang="ja-JP" altLang="en-US" sz="2000" dirty="0" smtClean="0"/>
              <a:t>の悪い端はカバーできてない。</a:t>
            </a:r>
            <a:endParaRPr lang="en-US" altLang="ja-JP" sz="2000" dirty="0" smtClean="0"/>
          </a:p>
          <a:p>
            <a:r>
              <a:rPr lang="en-US" altLang="ja-JP" sz="2000" dirty="0" smtClean="0"/>
              <a:t>(2)</a:t>
            </a:r>
            <a:r>
              <a:rPr lang="ja-JP" altLang="en-US" sz="2000" dirty="0" smtClean="0"/>
              <a:t>元々の画像でスカイに傾きがあったため、周辺に比べて明るく</a:t>
            </a:r>
            <a:r>
              <a:rPr lang="en-US" altLang="ja-JP" sz="2000" dirty="0" smtClean="0"/>
              <a:t>/</a:t>
            </a:r>
            <a:r>
              <a:rPr lang="ja-JP" altLang="en-US" sz="2000" dirty="0" smtClean="0"/>
              <a:t>暗く埋められていたりする。</a:t>
            </a:r>
            <a:endParaRPr lang="en-US" altLang="ja-JP" sz="2000" dirty="0" smtClean="0"/>
          </a:p>
        </p:txBody>
      </p:sp>
      <p:sp>
        <p:nvSpPr>
          <p:cNvPr id="11" name="テキスト ボックス 10"/>
          <p:cNvSpPr txBox="1"/>
          <p:nvPr/>
        </p:nvSpPr>
        <p:spPr>
          <a:xfrm>
            <a:off x="3541060" y="5248550"/>
            <a:ext cx="3567691" cy="369332"/>
          </a:xfrm>
          <a:prstGeom prst="rect">
            <a:avLst/>
          </a:prstGeom>
          <a:noFill/>
        </p:spPr>
        <p:txBody>
          <a:bodyPr wrap="none" rtlCol="0">
            <a:spAutoFit/>
          </a:bodyPr>
          <a:lstStyle/>
          <a:p>
            <a:r>
              <a:rPr lang="en-US" altLang="ja-JP" dirty="0" smtClean="0">
                <a:solidFill>
                  <a:srgbClr val="660066"/>
                </a:solidFill>
              </a:rPr>
              <a:t>=&gt; </a:t>
            </a:r>
            <a:r>
              <a:rPr lang="ja-JP" altLang="en-US" dirty="0" smtClean="0">
                <a:solidFill>
                  <a:srgbClr val="660066"/>
                </a:solidFill>
              </a:rPr>
              <a:t>マスクをもっと工夫（次スライド）</a:t>
            </a:r>
            <a:endParaRPr kumimoji="1" lang="ja-JP" altLang="en-US" dirty="0">
              <a:solidFill>
                <a:srgbClr val="660066"/>
              </a:solidFill>
            </a:endParaRPr>
          </a:p>
        </p:txBody>
      </p:sp>
      <p:sp>
        <p:nvSpPr>
          <p:cNvPr id="12" name="テキスト ボックス 11"/>
          <p:cNvSpPr txBox="1"/>
          <p:nvPr/>
        </p:nvSpPr>
        <p:spPr>
          <a:xfrm>
            <a:off x="3497864" y="5853685"/>
            <a:ext cx="5712157" cy="646331"/>
          </a:xfrm>
          <a:prstGeom prst="rect">
            <a:avLst/>
          </a:prstGeom>
          <a:noFill/>
        </p:spPr>
        <p:txBody>
          <a:bodyPr wrap="square" rtlCol="0">
            <a:spAutoFit/>
          </a:bodyPr>
          <a:lstStyle/>
          <a:p>
            <a:r>
              <a:rPr lang="en-US" altLang="ja-JP" dirty="0" smtClean="0">
                <a:solidFill>
                  <a:srgbClr val="660066"/>
                </a:solidFill>
              </a:rPr>
              <a:t>=&gt; </a:t>
            </a:r>
            <a:r>
              <a:rPr lang="ja-JP" altLang="en-US" dirty="0" smtClean="0">
                <a:solidFill>
                  <a:srgbClr val="660066"/>
                </a:solidFill>
              </a:rPr>
              <a:t>スカイの傾きがリアルなものであればしょうがない。が、この後の検出限界決定には大きく影響しないはず。</a:t>
            </a:r>
            <a:endParaRPr kumimoji="1" lang="ja-JP" altLang="en-US" dirty="0">
              <a:solidFill>
                <a:srgbClr val="660066"/>
              </a:solidFill>
            </a:endParaRPr>
          </a:p>
        </p:txBody>
      </p:sp>
    </p:spTree>
    <p:extLst>
      <p:ext uri="{BB962C8B-B14F-4D97-AF65-F5344CB8AC3E}">
        <p14:creationId xmlns:p14="http://schemas.microsoft.com/office/powerpoint/2010/main" val="1066695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0405"/>
            <a:ext cx="8229600" cy="773941"/>
          </a:xfrm>
        </p:spPr>
        <p:txBody>
          <a:bodyPr>
            <a:normAutofit/>
          </a:bodyPr>
          <a:lstStyle/>
          <a:p>
            <a:r>
              <a:rPr lang="ja-JP" altLang="en-US" sz="3200" dirty="0" smtClean="0"/>
              <a:t>８、仮想スカイ画像作成（＋</a:t>
            </a:r>
            <a:r>
              <a:rPr lang="en-US" altLang="ja-JP" sz="3200" dirty="0" smtClean="0"/>
              <a:t>α</a:t>
            </a:r>
            <a:r>
              <a:rPr lang="ja-JP" altLang="en-US" sz="3200" dirty="0" smtClean="0"/>
              <a:t>、マスクの工夫） </a:t>
            </a:r>
            <a:endParaRPr kumimoji="1" lang="ja-JP" altLang="en-US" sz="3200" dirty="0"/>
          </a:p>
        </p:txBody>
      </p:sp>
      <p:sp>
        <p:nvSpPr>
          <p:cNvPr id="3" name="コンテンツ プレースホルダー 2"/>
          <p:cNvSpPr>
            <a:spLocks noGrp="1"/>
          </p:cNvSpPr>
          <p:nvPr>
            <p:ph idx="1"/>
          </p:nvPr>
        </p:nvSpPr>
        <p:spPr>
          <a:xfrm>
            <a:off x="209177" y="1001059"/>
            <a:ext cx="8875059" cy="5639942"/>
          </a:xfrm>
        </p:spPr>
        <p:txBody>
          <a:bodyPr>
            <a:normAutofit/>
          </a:bodyPr>
          <a:lstStyle/>
          <a:p>
            <a:pPr marL="0" indent="0">
              <a:buNone/>
            </a:pPr>
            <a:r>
              <a:rPr kumimoji="1" lang="ja-JP" altLang="en-US" sz="2000" dirty="0" smtClean="0"/>
              <a:t>マスクとして</a:t>
            </a:r>
            <a:r>
              <a:rPr kumimoji="1" lang="en-US" altLang="ja-JP" sz="2000" dirty="0" err="1" smtClean="0"/>
              <a:t>SExtractor</a:t>
            </a:r>
            <a:r>
              <a:rPr kumimoji="1" lang="ja-JP" altLang="en-US" sz="2000" dirty="0" smtClean="0"/>
              <a:t>の</a:t>
            </a:r>
            <a:r>
              <a:rPr kumimoji="1" lang="en-US" altLang="ja-JP" sz="2000" dirty="0" smtClean="0"/>
              <a:t>SEGMENTATION</a:t>
            </a:r>
            <a:r>
              <a:rPr kumimoji="1" lang="ja-JP" altLang="en-US" sz="2000" dirty="0" smtClean="0"/>
              <a:t>ファイルを使うだけだと、淡い成分や画像のへりに対して不十分。</a:t>
            </a:r>
            <a:endParaRPr kumimoji="1" lang="en-US" altLang="ja-JP" sz="2000" dirty="0" smtClean="0"/>
          </a:p>
          <a:p>
            <a:pPr marL="0" indent="0">
              <a:buNone/>
            </a:pPr>
            <a:endParaRPr kumimoji="1" lang="en-US" altLang="ja-JP" sz="2000" dirty="0" smtClean="0"/>
          </a:p>
          <a:p>
            <a:pPr marL="0" indent="0">
              <a:buNone/>
            </a:pPr>
            <a:r>
              <a:rPr kumimoji="1" lang="ja-JP" altLang="en-US" sz="2000" b="1" u="sng" dirty="0" smtClean="0"/>
              <a:t>（改良例）</a:t>
            </a:r>
            <a:endParaRPr kumimoji="1" lang="en-US" altLang="ja-JP" sz="2000" b="1" u="sng" dirty="0" smtClean="0"/>
          </a:p>
          <a:p>
            <a:pPr marL="0" indent="0">
              <a:buNone/>
            </a:pPr>
            <a:r>
              <a:rPr lang="en-US" altLang="ja-JP" sz="2000" dirty="0" err="1" smtClean="0"/>
              <a:t>iraf</a:t>
            </a:r>
            <a:r>
              <a:rPr lang="ja-JP" altLang="en-US" sz="2000" dirty="0" smtClean="0"/>
              <a:t>の</a:t>
            </a:r>
            <a:r>
              <a:rPr lang="en-US" altLang="ja-JP" sz="2000" dirty="0" err="1" smtClean="0"/>
              <a:t>mkpatt</a:t>
            </a:r>
            <a:r>
              <a:rPr lang="ja-JP" altLang="en-US" sz="2000" dirty="0" smtClean="0"/>
              <a:t>（</a:t>
            </a:r>
            <a:r>
              <a:rPr lang="en-US" altLang="ja-JP" sz="2000" dirty="0" err="1" smtClean="0"/>
              <a:t>artdata</a:t>
            </a:r>
            <a:r>
              <a:rPr lang="ja-JP" altLang="en-US" sz="2000" dirty="0" smtClean="0"/>
              <a:t>パッケージ）というタスクで</a:t>
            </a:r>
            <a:r>
              <a:rPr lang="en-US" altLang="ja-JP" sz="2000" dirty="0" smtClean="0"/>
              <a:t>finM51V60s.fits</a:t>
            </a:r>
            <a:r>
              <a:rPr lang="ja-JP" altLang="en-US" sz="2000" dirty="0" smtClean="0"/>
              <a:t>と同じフォーマット（</a:t>
            </a:r>
            <a:r>
              <a:rPr lang="en-US" altLang="ja-JP" sz="2000" dirty="0" smtClean="0"/>
              <a:t>3156×3156</a:t>
            </a:r>
            <a:r>
              <a:rPr lang="ja-JP" altLang="en-US" sz="2000" dirty="0" smtClean="0"/>
              <a:t>）でカウントは</a:t>
            </a:r>
            <a:r>
              <a:rPr lang="en-US" altLang="ja-JP" sz="2000" dirty="0"/>
              <a:t>1</a:t>
            </a:r>
            <a:r>
              <a:rPr lang="ja-JP" altLang="en-US" sz="2000" dirty="0" smtClean="0"/>
              <a:t>の画像を作成</a:t>
            </a:r>
            <a:endParaRPr lang="en-US" altLang="ja-JP" sz="2000" dirty="0" smtClean="0"/>
          </a:p>
          <a:p>
            <a:pPr marL="0" indent="0">
              <a:buNone/>
            </a:pPr>
            <a:r>
              <a:rPr lang="en-US" altLang="ja-JP" sz="2000" dirty="0" err="1">
                <a:solidFill>
                  <a:srgbClr val="0000FF"/>
                </a:solidFill>
              </a:rPr>
              <a:t>stsdas</a:t>
            </a:r>
            <a:r>
              <a:rPr lang="en-US" altLang="ja-JP" sz="2000" dirty="0">
                <a:solidFill>
                  <a:srgbClr val="0000FF"/>
                </a:solidFill>
              </a:rPr>
              <a:t>&gt; </a:t>
            </a:r>
            <a:r>
              <a:rPr lang="en-US" altLang="ja-JP" sz="2000" dirty="0" err="1" smtClean="0">
                <a:solidFill>
                  <a:srgbClr val="0000FF"/>
                </a:solidFill>
              </a:rPr>
              <a:t>artdata</a:t>
            </a:r>
            <a:endParaRPr lang="en-US" altLang="ja-JP" sz="2000" dirty="0" smtClean="0">
              <a:solidFill>
                <a:srgbClr val="0000FF"/>
              </a:solidFill>
            </a:endParaRPr>
          </a:p>
          <a:p>
            <a:pPr marL="0" indent="0">
              <a:buNone/>
            </a:pPr>
            <a:r>
              <a:rPr lang="en-US" altLang="ja-JP" sz="2000" dirty="0" err="1">
                <a:solidFill>
                  <a:srgbClr val="0000FF"/>
                </a:solidFill>
              </a:rPr>
              <a:t>artdata</a:t>
            </a:r>
            <a:r>
              <a:rPr lang="en-US" altLang="ja-JP" sz="2000" dirty="0">
                <a:solidFill>
                  <a:srgbClr val="0000FF"/>
                </a:solidFill>
              </a:rPr>
              <a:t>&gt; </a:t>
            </a:r>
            <a:r>
              <a:rPr lang="en-US" altLang="ja-JP" sz="2000" dirty="0" err="1">
                <a:solidFill>
                  <a:srgbClr val="0000FF"/>
                </a:solidFill>
              </a:rPr>
              <a:t>mkpatt</a:t>
            </a:r>
            <a:r>
              <a:rPr lang="en-US" altLang="ja-JP" sz="2000" dirty="0">
                <a:solidFill>
                  <a:srgbClr val="0000FF"/>
                </a:solidFill>
              </a:rPr>
              <a:t> NEOmask_finM51V60s.fits pattern=constant v1=1 size=</a:t>
            </a:r>
            <a:r>
              <a:rPr lang="en-US" altLang="ja-JP" sz="2000" dirty="0" smtClean="0">
                <a:solidFill>
                  <a:srgbClr val="0000FF"/>
                </a:solidFill>
              </a:rPr>
              <a:t>1 </a:t>
            </a:r>
            <a:r>
              <a:rPr lang="en-US" altLang="ja-JP" sz="2000" dirty="0" err="1" smtClean="0">
                <a:solidFill>
                  <a:srgbClr val="0000FF"/>
                </a:solidFill>
              </a:rPr>
              <a:t>pixtype</a:t>
            </a:r>
            <a:r>
              <a:rPr lang="en-US" altLang="ja-JP" sz="2000" dirty="0">
                <a:solidFill>
                  <a:srgbClr val="0000FF"/>
                </a:solidFill>
              </a:rPr>
              <a:t>=real </a:t>
            </a:r>
            <a:r>
              <a:rPr lang="en-US" altLang="ja-JP" sz="2000" dirty="0" err="1">
                <a:solidFill>
                  <a:srgbClr val="0000FF"/>
                </a:solidFill>
              </a:rPr>
              <a:t>ndim</a:t>
            </a:r>
            <a:r>
              <a:rPr lang="en-US" altLang="ja-JP" sz="2000" dirty="0">
                <a:solidFill>
                  <a:srgbClr val="0000FF"/>
                </a:solidFill>
              </a:rPr>
              <a:t>=2 </a:t>
            </a:r>
            <a:r>
              <a:rPr lang="en-US" altLang="ja-JP" sz="2000" dirty="0" err="1">
                <a:solidFill>
                  <a:srgbClr val="0000FF"/>
                </a:solidFill>
              </a:rPr>
              <a:t>ncols</a:t>
            </a:r>
            <a:r>
              <a:rPr lang="en-US" altLang="ja-JP" sz="2000" dirty="0">
                <a:solidFill>
                  <a:srgbClr val="0000FF"/>
                </a:solidFill>
              </a:rPr>
              <a:t>=3156 </a:t>
            </a:r>
            <a:r>
              <a:rPr lang="en-US" altLang="ja-JP" sz="2000" dirty="0" err="1">
                <a:solidFill>
                  <a:srgbClr val="0000FF"/>
                </a:solidFill>
              </a:rPr>
              <a:t>nlines</a:t>
            </a:r>
            <a:r>
              <a:rPr lang="en-US" altLang="ja-JP" sz="2000" dirty="0">
                <a:solidFill>
                  <a:srgbClr val="0000FF"/>
                </a:solidFill>
              </a:rPr>
              <a:t>=</a:t>
            </a:r>
            <a:r>
              <a:rPr lang="en-US" altLang="ja-JP" sz="2000" dirty="0" smtClean="0">
                <a:solidFill>
                  <a:srgbClr val="0000FF"/>
                </a:solidFill>
              </a:rPr>
              <a:t>3156</a:t>
            </a:r>
            <a:endParaRPr lang="en-US" altLang="ja-JP" sz="2000" dirty="0">
              <a:solidFill>
                <a:srgbClr val="0000FF"/>
              </a:solidFill>
            </a:endParaRPr>
          </a:p>
          <a:p>
            <a:pPr marL="0" indent="0">
              <a:buNone/>
            </a:pPr>
            <a:r>
              <a:rPr lang="ja-JP" altLang="en-US" sz="2000" dirty="0" smtClean="0">
                <a:solidFill>
                  <a:srgbClr val="000000"/>
                </a:solidFill>
              </a:rPr>
              <a:t>前の</a:t>
            </a:r>
            <a:r>
              <a:rPr lang="en-US" altLang="ja-JP" sz="2000" dirty="0" smtClean="0">
                <a:solidFill>
                  <a:srgbClr val="000000"/>
                </a:solidFill>
              </a:rPr>
              <a:t>mask_finM51V60s.fits</a:t>
            </a:r>
            <a:r>
              <a:rPr lang="ja-JP" altLang="en-US" sz="2000" dirty="0" smtClean="0">
                <a:solidFill>
                  <a:srgbClr val="000000"/>
                </a:solidFill>
              </a:rPr>
              <a:t>からマスクとして使っていい部分（中心の</a:t>
            </a:r>
            <a:r>
              <a:rPr lang="en-US" altLang="ja-JP" sz="2000" dirty="0" smtClean="0">
                <a:solidFill>
                  <a:srgbClr val="000000"/>
                </a:solidFill>
              </a:rPr>
              <a:t>M51</a:t>
            </a:r>
            <a:r>
              <a:rPr lang="ja-JP" altLang="en-US" sz="2000" dirty="0" smtClean="0">
                <a:solidFill>
                  <a:srgbClr val="000000"/>
                </a:solidFill>
              </a:rPr>
              <a:t>とへり以外）を</a:t>
            </a:r>
            <a:r>
              <a:rPr lang="en-US" altLang="ja-JP" sz="2000" dirty="0" smtClean="0">
                <a:solidFill>
                  <a:srgbClr val="000000"/>
                </a:solidFill>
              </a:rPr>
              <a:t>NEOmask_finM51V60s.fits</a:t>
            </a:r>
            <a:r>
              <a:rPr lang="ja-JP" altLang="en-US" sz="2000" dirty="0" smtClean="0">
                <a:solidFill>
                  <a:srgbClr val="000000"/>
                </a:solidFill>
              </a:rPr>
              <a:t>にコピー</a:t>
            </a:r>
            <a:endParaRPr lang="en-US" altLang="ja-JP" sz="2000" dirty="0" smtClean="0">
              <a:solidFill>
                <a:srgbClr val="000000"/>
              </a:solidFill>
            </a:endParaRPr>
          </a:p>
          <a:p>
            <a:pPr marL="0" indent="0">
              <a:buNone/>
            </a:pPr>
            <a:r>
              <a:rPr lang="en-US" altLang="ja-JP" sz="2000" dirty="0" err="1">
                <a:solidFill>
                  <a:srgbClr val="0000FF"/>
                </a:solidFill>
              </a:rPr>
              <a:t>artdata</a:t>
            </a:r>
            <a:r>
              <a:rPr lang="en-US" altLang="ja-JP" sz="2000" dirty="0">
                <a:solidFill>
                  <a:srgbClr val="0000FF"/>
                </a:solidFill>
              </a:rPr>
              <a:t>&gt; </a:t>
            </a:r>
            <a:r>
              <a:rPr lang="en-US" altLang="ja-JP" sz="2000" dirty="0" smtClean="0">
                <a:solidFill>
                  <a:srgbClr val="0000FF"/>
                </a:solidFill>
              </a:rPr>
              <a:t>bye</a:t>
            </a:r>
          </a:p>
          <a:p>
            <a:pPr marL="0" indent="0">
              <a:buNone/>
            </a:pPr>
            <a:r>
              <a:rPr lang="en-US" altLang="ja-JP" sz="2000" dirty="0" err="1" smtClean="0">
                <a:solidFill>
                  <a:srgbClr val="0000FF"/>
                </a:solidFill>
              </a:rPr>
              <a:t>stsdas</a:t>
            </a:r>
            <a:r>
              <a:rPr lang="en-US" altLang="ja-JP" sz="2000" dirty="0" smtClean="0">
                <a:solidFill>
                  <a:srgbClr val="0000FF"/>
                </a:solidFill>
              </a:rPr>
              <a:t>&gt; </a:t>
            </a:r>
            <a:r>
              <a:rPr lang="en-US" altLang="ja-JP" sz="2000" dirty="0" err="1">
                <a:solidFill>
                  <a:srgbClr val="0000FF"/>
                </a:solidFill>
              </a:rPr>
              <a:t>imcopy</a:t>
            </a:r>
            <a:r>
              <a:rPr lang="en-US" altLang="ja-JP" sz="2000" dirty="0">
                <a:solidFill>
                  <a:srgbClr val="0000FF"/>
                </a:solidFill>
              </a:rPr>
              <a:t> mask_finM51V60s.fits</a:t>
            </a:r>
            <a:r>
              <a:rPr lang="en-US" altLang="ja-JP" sz="2000" dirty="0" smtClean="0">
                <a:solidFill>
                  <a:srgbClr val="0000FF"/>
                </a:solidFill>
              </a:rPr>
              <a:t>[301</a:t>
            </a:r>
            <a:r>
              <a:rPr lang="en-US" altLang="ja-JP" sz="2000" dirty="0">
                <a:solidFill>
                  <a:srgbClr val="0000FF"/>
                </a:solidFill>
              </a:rPr>
              <a:t>:</a:t>
            </a:r>
            <a:r>
              <a:rPr lang="en-US" altLang="ja-JP" sz="2000" dirty="0" smtClean="0">
                <a:solidFill>
                  <a:srgbClr val="0000FF"/>
                </a:solidFill>
              </a:rPr>
              <a:t>1300,101</a:t>
            </a:r>
            <a:r>
              <a:rPr lang="en-US" altLang="ja-JP" sz="2000" dirty="0">
                <a:solidFill>
                  <a:srgbClr val="0000FF"/>
                </a:solidFill>
              </a:rPr>
              <a:t>:</a:t>
            </a:r>
            <a:r>
              <a:rPr lang="en-US" altLang="ja-JP" sz="2000" dirty="0" smtClean="0">
                <a:solidFill>
                  <a:srgbClr val="0000FF"/>
                </a:solidFill>
              </a:rPr>
              <a:t>2800] NEOmask_finM51V60s.fits [301</a:t>
            </a:r>
            <a:r>
              <a:rPr lang="en-US" altLang="ja-JP" sz="2000" dirty="0">
                <a:solidFill>
                  <a:srgbClr val="0000FF"/>
                </a:solidFill>
              </a:rPr>
              <a:t>:</a:t>
            </a:r>
            <a:r>
              <a:rPr lang="en-US" altLang="ja-JP" sz="2000" dirty="0" smtClean="0">
                <a:solidFill>
                  <a:srgbClr val="0000FF"/>
                </a:solidFill>
              </a:rPr>
              <a:t>1300,101</a:t>
            </a:r>
            <a:r>
              <a:rPr lang="en-US" altLang="ja-JP" sz="2000" dirty="0">
                <a:solidFill>
                  <a:srgbClr val="0000FF"/>
                </a:solidFill>
              </a:rPr>
              <a:t>:</a:t>
            </a:r>
            <a:r>
              <a:rPr lang="en-US" altLang="ja-JP" sz="2000" dirty="0" smtClean="0">
                <a:solidFill>
                  <a:srgbClr val="0000FF"/>
                </a:solidFill>
              </a:rPr>
              <a:t>2800</a:t>
            </a:r>
            <a:r>
              <a:rPr lang="en-US" altLang="ja-JP" sz="2000" dirty="0">
                <a:solidFill>
                  <a:srgbClr val="0000FF"/>
                </a:solidFill>
              </a:rPr>
              <a:t>]</a:t>
            </a:r>
          </a:p>
          <a:p>
            <a:pPr marL="0" indent="0">
              <a:buNone/>
            </a:pPr>
            <a:r>
              <a:rPr lang="en-US" altLang="ja-JP" sz="2000" dirty="0" err="1" smtClean="0">
                <a:solidFill>
                  <a:srgbClr val="0000FF"/>
                </a:solidFill>
              </a:rPr>
              <a:t>stsdas</a:t>
            </a:r>
            <a:r>
              <a:rPr lang="en-US" altLang="ja-JP" sz="2000" dirty="0" smtClean="0">
                <a:solidFill>
                  <a:srgbClr val="0000FF"/>
                </a:solidFill>
              </a:rPr>
              <a:t>&gt; </a:t>
            </a:r>
            <a:r>
              <a:rPr lang="en-US" altLang="ja-JP" sz="2000" dirty="0" err="1">
                <a:solidFill>
                  <a:srgbClr val="0000FF"/>
                </a:solidFill>
              </a:rPr>
              <a:t>imcopy</a:t>
            </a:r>
            <a:r>
              <a:rPr lang="en-US" altLang="ja-JP" sz="2000" dirty="0">
                <a:solidFill>
                  <a:srgbClr val="0000FF"/>
                </a:solidFill>
              </a:rPr>
              <a:t> mask_finM51V60s.fits[2001:</a:t>
            </a:r>
            <a:r>
              <a:rPr lang="en-US" altLang="ja-JP" sz="2000" dirty="0" smtClean="0">
                <a:solidFill>
                  <a:srgbClr val="0000FF"/>
                </a:solidFill>
              </a:rPr>
              <a:t>2900,201</a:t>
            </a:r>
            <a:r>
              <a:rPr lang="en-US" altLang="ja-JP" sz="2000" dirty="0">
                <a:solidFill>
                  <a:srgbClr val="0000FF"/>
                </a:solidFill>
              </a:rPr>
              <a:t>:</a:t>
            </a:r>
            <a:r>
              <a:rPr lang="en-US" altLang="ja-JP" sz="2000" dirty="0" smtClean="0">
                <a:solidFill>
                  <a:srgbClr val="0000FF"/>
                </a:solidFill>
              </a:rPr>
              <a:t>2900</a:t>
            </a:r>
            <a:r>
              <a:rPr lang="en-US" altLang="ja-JP" sz="2000" dirty="0">
                <a:solidFill>
                  <a:srgbClr val="0000FF"/>
                </a:solidFill>
              </a:rPr>
              <a:t>] </a:t>
            </a:r>
            <a:r>
              <a:rPr lang="en-US" altLang="ja-JP" sz="2000" dirty="0" smtClean="0">
                <a:solidFill>
                  <a:srgbClr val="0000FF"/>
                </a:solidFill>
              </a:rPr>
              <a:t>NEOmask_finM51V60s.fits [</a:t>
            </a:r>
            <a:r>
              <a:rPr lang="en-US" altLang="ja-JP" sz="2000" dirty="0">
                <a:solidFill>
                  <a:srgbClr val="0000FF"/>
                </a:solidFill>
              </a:rPr>
              <a:t>2001:</a:t>
            </a:r>
            <a:r>
              <a:rPr lang="en-US" altLang="ja-JP" sz="2000" dirty="0" smtClean="0">
                <a:solidFill>
                  <a:srgbClr val="0000FF"/>
                </a:solidFill>
              </a:rPr>
              <a:t>2900,201</a:t>
            </a:r>
            <a:r>
              <a:rPr lang="en-US" altLang="ja-JP" sz="2000" dirty="0">
                <a:solidFill>
                  <a:srgbClr val="0000FF"/>
                </a:solidFill>
              </a:rPr>
              <a:t>:</a:t>
            </a:r>
            <a:r>
              <a:rPr lang="en-US" altLang="ja-JP" sz="2000" dirty="0" smtClean="0">
                <a:solidFill>
                  <a:srgbClr val="0000FF"/>
                </a:solidFill>
              </a:rPr>
              <a:t>2900]</a:t>
            </a:r>
          </a:p>
        </p:txBody>
      </p:sp>
    </p:spTree>
    <p:extLst>
      <p:ext uri="{BB962C8B-B14F-4D97-AF65-F5344CB8AC3E}">
        <p14:creationId xmlns:p14="http://schemas.microsoft.com/office/powerpoint/2010/main" val="2390729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0405"/>
            <a:ext cx="8229600" cy="773941"/>
          </a:xfrm>
        </p:spPr>
        <p:txBody>
          <a:bodyPr>
            <a:normAutofit/>
          </a:bodyPr>
          <a:lstStyle/>
          <a:p>
            <a:r>
              <a:rPr lang="ja-JP" altLang="en-US" sz="3200" dirty="0" smtClean="0"/>
              <a:t>８、仮想スカイ画像作成（＋</a:t>
            </a:r>
            <a:r>
              <a:rPr lang="en-US" altLang="ja-JP" sz="3200" dirty="0" smtClean="0"/>
              <a:t>α</a:t>
            </a:r>
            <a:r>
              <a:rPr lang="ja-JP" altLang="en-US" sz="3200" dirty="0" smtClean="0"/>
              <a:t>、マスクの工夫） </a:t>
            </a:r>
            <a:endParaRPr kumimoji="1" lang="ja-JP" altLang="en-US" sz="3200" dirty="0"/>
          </a:p>
        </p:txBody>
      </p:sp>
      <p:sp>
        <p:nvSpPr>
          <p:cNvPr id="3" name="コンテンツ プレースホルダー 2"/>
          <p:cNvSpPr>
            <a:spLocks noGrp="1"/>
          </p:cNvSpPr>
          <p:nvPr>
            <p:ph idx="1"/>
          </p:nvPr>
        </p:nvSpPr>
        <p:spPr>
          <a:xfrm>
            <a:off x="209177" y="1001059"/>
            <a:ext cx="8875059" cy="5639942"/>
          </a:xfrm>
        </p:spPr>
        <p:txBody>
          <a:bodyPr>
            <a:normAutofit/>
          </a:bodyPr>
          <a:lstStyle/>
          <a:p>
            <a:pPr marL="0" indent="0">
              <a:buNone/>
            </a:pPr>
            <a:r>
              <a:rPr kumimoji="1" lang="ja-JP" altLang="en-US" sz="2000" b="1" u="sng" dirty="0" smtClean="0"/>
              <a:t>（改良例）</a:t>
            </a:r>
            <a:r>
              <a:rPr kumimoji="1" lang="ja-JP" altLang="en-US" sz="2000" dirty="0" smtClean="0"/>
              <a:t>続き</a:t>
            </a:r>
            <a:endParaRPr kumimoji="1" lang="en-US" altLang="ja-JP" sz="2000" dirty="0" smtClean="0"/>
          </a:p>
          <a:p>
            <a:pPr marL="0" indent="0">
              <a:buNone/>
            </a:pPr>
            <a:r>
              <a:rPr lang="en-US" altLang="ja-JP" sz="2000" dirty="0" err="1" smtClean="0">
                <a:solidFill>
                  <a:srgbClr val="0000FF"/>
                </a:solidFill>
              </a:rPr>
              <a:t>stsdas</a:t>
            </a:r>
            <a:r>
              <a:rPr lang="en-US" altLang="ja-JP" sz="2000" dirty="0" smtClean="0">
                <a:solidFill>
                  <a:srgbClr val="0000FF"/>
                </a:solidFill>
              </a:rPr>
              <a:t>&gt; </a:t>
            </a:r>
            <a:r>
              <a:rPr lang="en-US" altLang="ja-JP" sz="2000" dirty="0" err="1">
                <a:solidFill>
                  <a:srgbClr val="0000FF"/>
                </a:solidFill>
              </a:rPr>
              <a:t>imcopy</a:t>
            </a:r>
            <a:r>
              <a:rPr lang="en-US" altLang="ja-JP" sz="2000" dirty="0">
                <a:solidFill>
                  <a:srgbClr val="0000FF"/>
                </a:solidFill>
              </a:rPr>
              <a:t> mask_finM51V60s.fits[1301:2000,1801</a:t>
            </a:r>
            <a:r>
              <a:rPr lang="en-US" altLang="ja-JP" sz="2000" dirty="0" smtClean="0">
                <a:solidFill>
                  <a:srgbClr val="0000FF"/>
                </a:solidFill>
              </a:rPr>
              <a:t>:3110] NEOmask_finM51V60s.fits[</a:t>
            </a:r>
            <a:r>
              <a:rPr lang="en-US" altLang="ja-JP" sz="2000" dirty="0">
                <a:solidFill>
                  <a:srgbClr val="0000FF"/>
                </a:solidFill>
              </a:rPr>
              <a:t>1301:2000,1801</a:t>
            </a:r>
            <a:r>
              <a:rPr lang="en-US" altLang="ja-JP" sz="2000" dirty="0" smtClean="0">
                <a:solidFill>
                  <a:srgbClr val="0000FF"/>
                </a:solidFill>
              </a:rPr>
              <a:t>:3110</a:t>
            </a:r>
            <a:r>
              <a:rPr lang="en-US" altLang="ja-JP" sz="2000" dirty="0">
                <a:solidFill>
                  <a:srgbClr val="0000FF"/>
                </a:solidFill>
              </a:rPr>
              <a:t>]</a:t>
            </a:r>
          </a:p>
          <a:p>
            <a:pPr marL="0" indent="0">
              <a:buNone/>
            </a:pPr>
            <a:r>
              <a:rPr lang="en-US" altLang="ja-JP" sz="2000" dirty="0" err="1" smtClean="0">
                <a:solidFill>
                  <a:srgbClr val="0000FF"/>
                </a:solidFill>
              </a:rPr>
              <a:t>stsdas</a:t>
            </a:r>
            <a:r>
              <a:rPr lang="en-US" altLang="ja-JP" sz="2000" dirty="0" smtClean="0">
                <a:solidFill>
                  <a:srgbClr val="0000FF"/>
                </a:solidFill>
              </a:rPr>
              <a:t>&gt; </a:t>
            </a:r>
            <a:r>
              <a:rPr lang="en-US" altLang="ja-JP" sz="2000" dirty="0" err="1">
                <a:solidFill>
                  <a:srgbClr val="0000FF"/>
                </a:solidFill>
              </a:rPr>
              <a:t>imcopy</a:t>
            </a:r>
            <a:r>
              <a:rPr lang="en-US" altLang="ja-JP" sz="2000" dirty="0">
                <a:solidFill>
                  <a:srgbClr val="0000FF"/>
                </a:solidFill>
              </a:rPr>
              <a:t> mask_finM51V60s.fits[1301:</a:t>
            </a:r>
            <a:r>
              <a:rPr lang="en-US" altLang="ja-JP" sz="2000" dirty="0" smtClean="0">
                <a:solidFill>
                  <a:srgbClr val="0000FF"/>
                </a:solidFill>
              </a:rPr>
              <a:t>2000,51</a:t>
            </a:r>
            <a:r>
              <a:rPr lang="en-US" altLang="ja-JP" sz="2000" dirty="0">
                <a:solidFill>
                  <a:srgbClr val="0000FF"/>
                </a:solidFill>
              </a:rPr>
              <a:t>:1300] NEOmask_finM51V60s.fits[1301:</a:t>
            </a:r>
            <a:r>
              <a:rPr lang="en-US" altLang="ja-JP" sz="2000" dirty="0" smtClean="0">
                <a:solidFill>
                  <a:srgbClr val="0000FF"/>
                </a:solidFill>
              </a:rPr>
              <a:t>2000,51</a:t>
            </a:r>
            <a:r>
              <a:rPr lang="en-US" altLang="ja-JP" sz="2000" dirty="0">
                <a:solidFill>
                  <a:srgbClr val="0000FF"/>
                </a:solidFill>
              </a:rPr>
              <a:t>:1300</a:t>
            </a:r>
            <a:r>
              <a:rPr lang="en-US" altLang="ja-JP" sz="2000" dirty="0" smtClean="0">
                <a:solidFill>
                  <a:srgbClr val="0000FF"/>
                </a:solidFill>
              </a:rPr>
              <a:t>]</a:t>
            </a:r>
          </a:p>
          <a:p>
            <a:pPr marL="0" indent="0">
              <a:buNone/>
            </a:pPr>
            <a:r>
              <a:rPr lang="ja-JP" altLang="en-US" sz="2000" dirty="0" smtClean="0">
                <a:solidFill>
                  <a:srgbClr val="000000"/>
                </a:solidFill>
              </a:rPr>
              <a:t>できた新しいマスク画像が下左図。</a:t>
            </a:r>
            <a:endParaRPr lang="en-US" altLang="ja-JP" sz="2000" dirty="0" smtClean="0">
              <a:solidFill>
                <a:srgbClr val="000000"/>
              </a:solidFill>
            </a:endParaRPr>
          </a:p>
          <a:p>
            <a:pPr marL="0" indent="0">
              <a:buNone/>
            </a:pPr>
            <a:r>
              <a:rPr lang="ja-JP" altLang="en-US" sz="2000" dirty="0" smtClean="0">
                <a:solidFill>
                  <a:srgbClr val="000000"/>
                </a:solidFill>
              </a:rPr>
              <a:t>また新しいマスク画像を使って作った仮想スカイ画像が下右図。</a:t>
            </a:r>
            <a:endParaRPr lang="en-US" altLang="ja-JP" sz="2000" dirty="0" smtClean="0">
              <a:solidFill>
                <a:srgbClr val="000000"/>
              </a:solidFill>
            </a:endParaRPr>
          </a:p>
          <a:p>
            <a:pPr marL="0" indent="0">
              <a:buNone/>
            </a:pPr>
            <a:r>
              <a:rPr lang="ja-JP" altLang="en-US" sz="2000" dirty="0" smtClean="0">
                <a:solidFill>
                  <a:srgbClr val="000000"/>
                </a:solidFill>
              </a:rPr>
              <a:t>人工的な感じに見えるが仕方ない。</a:t>
            </a:r>
            <a:endParaRPr lang="en-US" altLang="ja-JP" sz="2000" dirty="0" smtClean="0">
              <a:solidFill>
                <a:srgbClr val="000000"/>
              </a:solidFill>
            </a:endParaRPr>
          </a:p>
          <a:p>
            <a:pPr marL="0" indent="0">
              <a:buNone/>
            </a:pPr>
            <a:endParaRPr lang="en-US" altLang="ja-JP" sz="2000" dirty="0" smtClean="0">
              <a:solidFill>
                <a:srgbClr val="000000"/>
              </a:solidFill>
            </a:endParaRPr>
          </a:p>
          <a:p>
            <a:pPr marL="0" indent="0">
              <a:buNone/>
            </a:pPr>
            <a:endParaRPr lang="en-US" altLang="ja-JP" sz="2000" dirty="0">
              <a:solidFill>
                <a:srgbClr val="000000"/>
              </a:solidFill>
            </a:endParaRPr>
          </a:p>
          <a:p>
            <a:pPr marL="0" indent="0">
              <a:buNone/>
            </a:pPr>
            <a:r>
              <a:rPr lang="ja-JP" altLang="en-US" sz="2000" dirty="0" smtClean="0">
                <a:solidFill>
                  <a:srgbClr val="000000"/>
                </a:solidFill>
              </a:rPr>
              <a:t>そもそも元々の画像で</a:t>
            </a:r>
            <a:r>
              <a:rPr lang="en-US" altLang="ja-JP" sz="2000" dirty="0" smtClean="0">
                <a:solidFill>
                  <a:srgbClr val="000000"/>
                </a:solidFill>
              </a:rPr>
              <a:t>S/N</a:t>
            </a:r>
            <a:r>
              <a:rPr lang="ja-JP" altLang="en-US" sz="2000" dirty="0" smtClean="0">
                <a:solidFill>
                  <a:srgbClr val="000000"/>
                </a:solidFill>
              </a:rPr>
              <a:t>の悪い</a:t>
            </a:r>
            <a:endParaRPr lang="en-US" altLang="ja-JP" sz="2000" dirty="0" smtClean="0">
              <a:solidFill>
                <a:srgbClr val="000000"/>
              </a:solidFill>
            </a:endParaRPr>
          </a:p>
          <a:p>
            <a:pPr marL="0" indent="0">
              <a:buNone/>
            </a:pPr>
            <a:r>
              <a:rPr lang="ja-JP" altLang="en-US" sz="2000" dirty="0" smtClean="0">
                <a:solidFill>
                  <a:srgbClr val="000000"/>
                </a:solidFill>
              </a:rPr>
              <a:t>へりを切り取って、それ以後切り</a:t>
            </a:r>
            <a:endParaRPr lang="en-US" altLang="ja-JP" sz="2000" dirty="0" smtClean="0">
              <a:solidFill>
                <a:srgbClr val="000000"/>
              </a:solidFill>
            </a:endParaRPr>
          </a:p>
          <a:p>
            <a:pPr marL="0" indent="0">
              <a:buNone/>
            </a:pPr>
            <a:r>
              <a:rPr lang="ja-JP" altLang="en-US" sz="2000" dirty="0" smtClean="0">
                <a:solidFill>
                  <a:srgbClr val="000000"/>
                </a:solidFill>
              </a:rPr>
              <a:t>取った画像しか使わない事にして</a:t>
            </a:r>
            <a:endParaRPr lang="en-US" altLang="ja-JP" sz="2000" dirty="0" smtClean="0">
              <a:solidFill>
                <a:srgbClr val="000000"/>
              </a:solidFill>
            </a:endParaRPr>
          </a:p>
          <a:p>
            <a:pPr marL="0" indent="0">
              <a:buNone/>
            </a:pPr>
            <a:r>
              <a:rPr lang="ja-JP" altLang="en-US" sz="2000" dirty="0" smtClean="0">
                <a:solidFill>
                  <a:srgbClr val="000000"/>
                </a:solidFill>
              </a:rPr>
              <a:t>しまえば、より自然（かつ現実的）</a:t>
            </a:r>
            <a:endParaRPr lang="en-US" altLang="ja-JP" sz="2000" dirty="0" smtClean="0">
              <a:solidFill>
                <a:srgbClr val="000000"/>
              </a:solidFill>
            </a:endParaRPr>
          </a:p>
          <a:p>
            <a:pPr marL="0" indent="0">
              <a:buNone/>
            </a:pPr>
            <a:r>
              <a:rPr lang="ja-JP" altLang="en-US" sz="2000" dirty="0" smtClean="0">
                <a:solidFill>
                  <a:srgbClr val="000000"/>
                </a:solidFill>
              </a:rPr>
              <a:t>かも。。。</a:t>
            </a:r>
            <a:endParaRPr lang="en-US" altLang="ja-JP" sz="2000" dirty="0" smtClean="0">
              <a:solidFill>
                <a:srgbClr val="000000"/>
              </a:solidFill>
            </a:endParaRPr>
          </a:p>
        </p:txBody>
      </p:sp>
      <p:pic>
        <p:nvPicPr>
          <p:cNvPr id="6" name="図 5" descr="スクリーンショット 2013-01-19 20.25.4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2601" y="4183426"/>
            <a:ext cx="2506683" cy="2502398"/>
          </a:xfrm>
          <a:prstGeom prst="rect">
            <a:avLst/>
          </a:prstGeom>
        </p:spPr>
      </p:pic>
      <p:pic>
        <p:nvPicPr>
          <p:cNvPr id="7" name="図 6" descr="スクリーンショット 2013-01-19 20.29.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447" y="4183426"/>
            <a:ext cx="2493958" cy="2502398"/>
          </a:xfrm>
          <a:prstGeom prst="rect">
            <a:avLst/>
          </a:prstGeom>
        </p:spPr>
      </p:pic>
    </p:spTree>
    <p:extLst>
      <p:ext uri="{BB962C8B-B14F-4D97-AF65-F5344CB8AC3E}">
        <p14:creationId xmlns:p14="http://schemas.microsoft.com/office/powerpoint/2010/main" val="2521965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９、画像のノイズレベル決め：</a:t>
            </a:r>
            <a:r>
              <a:rPr lang="en-US" altLang="ja-JP" sz="3200" dirty="0" err="1"/>
              <a:t>estbackerr.cl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880492"/>
            <a:ext cx="8468323" cy="5914008"/>
          </a:xfrm>
        </p:spPr>
        <p:txBody>
          <a:bodyPr>
            <a:noAutofit/>
          </a:bodyPr>
          <a:lstStyle/>
          <a:p>
            <a:r>
              <a:rPr lang="ja-JP" altLang="en-US" sz="2400" b="1" u="sng" dirty="0"/>
              <a:t>ロジック</a:t>
            </a:r>
            <a:endParaRPr lang="en-US" altLang="ja-JP" sz="2400" b="1" u="sng" dirty="0"/>
          </a:p>
          <a:p>
            <a:pPr marL="0" indent="0">
              <a:buNone/>
            </a:pPr>
            <a:r>
              <a:rPr lang="ja-JP" altLang="en-US" sz="2000" dirty="0" smtClean="0"/>
              <a:t>バックグラウンドノイズのゆらぎの平均と分散を求める。具体的には「仮想スカイ画像のランダムな場所での天体測光」を多数回行い、平均する。ここで得られたバックグラウンドの分散（</a:t>
            </a:r>
            <a:r>
              <a:rPr lang="en-US" altLang="ja-JP" sz="2000" dirty="0" smtClean="0"/>
              <a:t>1σ</a:t>
            </a:r>
            <a:r>
              <a:rPr lang="ja-JP" altLang="en-US" sz="2000" dirty="0" smtClean="0"/>
              <a:t>）とゼロ点から限界等級も推定できる。</a:t>
            </a:r>
            <a:endParaRPr lang="en-US" altLang="ja-JP" sz="2000" dirty="0" smtClean="0"/>
          </a:p>
          <a:p>
            <a:pPr marL="0" indent="0">
              <a:buNone/>
            </a:pPr>
            <a:endParaRPr lang="en-US" altLang="ja-JP" sz="2000" dirty="0"/>
          </a:p>
          <a:p>
            <a:r>
              <a:rPr lang="ja-JP" altLang="en-US" sz="2400" b="1" u="sng" dirty="0" smtClean="0"/>
              <a:t>作業</a:t>
            </a:r>
            <a:endParaRPr lang="en-US" altLang="ja-JP" sz="2000" dirty="0" smtClean="0"/>
          </a:p>
          <a:p>
            <a:pPr marL="0" indent="0">
              <a:buNone/>
            </a:pPr>
            <a:r>
              <a:rPr lang="ja-JP" altLang="en-US" sz="2000" dirty="0" smtClean="0"/>
              <a:t>作業</a:t>
            </a:r>
            <a:r>
              <a:rPr lang="ja-JP" altLang="en-US" sz="2000" dirty="0"/>
              <a:t>ディレクトリにコピーした </a:t>
            </a:r>
            <a:r>
              <a:rPr lang="en-US" altLang="ja-JP" sz="2000" dirty="0" err="1" smtClean="0"/>
              <a:t>estbackerr.cl</a:t>
            </a:r>
            <a:r>
              <a:rPr lang="en-US" altLang="ja-JP" sz="2000" dirty="0" smtClean="0"/>
              <a:t> </a:t>
            </a:r>
            <a:r>
              <a:rPr lang="ja-JP" altLang="en-US" sz="2000" dirty="0"/>
              <a:t>を開いて以下のように編集 </a:t>
            </a:r>
            <a:endParaRPr lang="en-US" altLang="ja-JP" sz="2000" dirty="0"/>
          </a:p>
          <a:p>
            <a:pPr marL="0" indent="0">
              <a:buNone/>
            </a:pPr>
            <a:r>
              <a:rPr lang="en-US" altLang="ja-JP" sz="2000" dirty="0">
                <a:solidFill>
                  <a:srgbClr val="008000"/>
                </a:solidFill>
              </a:rPr>
              <a:t>########</a:t>
            </a:r>
            <a:r>
              <a:rPr lang="ja-JP" altLang="en-US" sz="2000" dirty="0">
                <a:solidFill>
                  <a:srgbClr val="008000"/>
                </a:solidFill>
              </a:rPr>
              <a:t>書き換えるのはココだけ</a:t>
            </a:r>
            <a:r>
              <a:rPr lang="en-US" altLang="ja-JP" sz="2000" dirty="0">
                <a:solidFill>
                  <a:srgbClr val="008000"/>
                </a:solidFill>
              </a:rPr>
              <a:t>################################</a:t>
            </a:r>
            <a:r>
              <a:rPr lang="en-US" altLang="ja-JP" sz="2000" dirty="0" smtClean="0">
                <a:solidFill>
                  <a:srgbClr val="008000"/>
                </a:solidFill>
              </a:rPr>
              <a:t>#</a:t>
            </a:r>
            <a:endParaRPr lang="en-US" altLang="ja-JP" sz="2000" dirty="0">
              <a:solidFill>
                <a:srgbClr val="008000"/>
              </a:solidFill>
            </a:endParaRPr>
          </a:p>
          <a:p>
            <a:pPr marL="0" indent="0">
              <a:buNone/>
            </a:pPr>
            <a:r>
              <a:rPr lang="en-US" altLang="ja-JP" sz="2000" dirty="0" err="1">
                <a:solidFill>
                  <a:srgbClr val="008000"/>
                </a:solidFill>
              </a:rPr>
              <a:t>imobj</a:t>
            </a:r>
            <a:r>
              <a:rPr lang="en-US" altLang="ja-JP" sz="2000" dirty="0">
                <a:solidFill>
                  <a:srgbClr val="008000"/>
                </a:solidFill>
              </a:rPr>
              <a:t> = "finM51V60s.fits"  #</a:t>
            </a:r>
            <a:r>
              <a:rPr lang="ja-JP" altLang="en-US" sz="2000" dirty="0">
                <a:solidFill>
                  <a:srgbClr val="008000"/>
                </a:solidFill>
              </a:rPr>
              <a:t>天体画像</a:t>
            </a:r>
            <a:r>
              <a:rPr lang="en-US" altLang="ja-JP" sz="2000" dirty="0">
                <a:solidFill>
                  <a:srgbClr val="008000"/>
                </a:solidFill>
              </a:rPr>
              <a:t>#</a:t>
            </a:r>
          </a:p>
          <a:p>
            <a:pPr marL="0" indent="0">
              <a:buNone/>
            </a:pPr>
            <a:r>
              <a:rPr lang="en-US" altLang="ja-JP" sz="2000" dirty="0" err="1">
                <a:solidFill>
                  <a:srgbClr val="008000"/>
                </a:solidFill>
              </a:rPr>
              <a:t>imnoise</a:t>
            </a:r>
            <a:r>
              <a:rPr lang="en-US" altLang="ja-JP" sz="2000" dirty="0">
                <a:solidFill>
                  <a:srgbClr val="008000"/>
                </a:solidFill>
              </a:rPr>
              <a:t> = ” NEOnoise_finM51V60s.fits"  #</a:t>
            </a:r>
            <a:r>
              <a:rPr lang="ja-JP" altLang="en-US" sz="2000" dirty="0">
                <a:solidFill>
                  <a:srgbClr val="008000"/>
                </a:solidFill>
              </a:rPr>
              <a:t>仮想</a:t>
            </a:r>
            <a:r>
              <a:rPr lang="en-US" altLang="ja-JP" sz="2000" dirty="0">
                <a:solidFill>
                  <a:srgbClr val="008000"/>
                </a:solidFill>
              </a:rPr>
              <a:t>sky</a:t>
            </a:r>
            <a:r>
              <a:rPr lang="ja-JP" altLang="en-US" sz="2000" dirty="0">
                <a:solidFill>
                  <a:srgbClr val="008000"/>
                </a:solidFill>
              </a:rPr>
              <a:t>画像</a:t>
            </a:r>
            <a:r>
              <a:rPr lang="en-US" altLang="ja-JP" sz="2000" dirty="0">
                <a:solidFill>
                  <a:srgbClr val="008000"/>
                </a:solidFill>
              </a:rPr>
              <a:t>#</a:t>
            </a:r>
          </a:p>
          <a:p>
            <a:pPr marL="0" indent="0">
              <a:buNone/>
            </a:pPr>
            <a:r>
              <a:rPr lang="en-US" altLang="ja-JP" sz="2000" dirty="0" err="1">
                <a:solidFill>
                  <a:srgbClr val="008000"/>
                </a:solidFill>
              </a:rPr>
              <a:t>fsext</a:t>
            </a:r>
            <a:r>
              <a:rPr lang="en-US" altLang="ja-JP" sz="2000" dirty="0">
                <a:solidFill>
                  <a:srgbClr val="008000"/>
                </a:solidFill>
              </a:rPr>
              <a:t> = </a:t>
            </a:r>
            <a:r>
              <a:rPr lang="en-US" altLang="ja-JP" sz="2000" dirty="0" smtClean="0">
                <a:solidFill>
                  <a:srgbClr val="008000"/>
                </a:solidFill>
              </a:rPr>
              <a:t>“</a:t>
            </a:r>
            <a:r>
              <a:rPr lang="en-US" altLang="ja-JP" sz="2000" dirty="0" err="1" smtClean="0">
                <a:solidFill>
                  <a:srgbClr val="008000"/>
                </a:solidFill>
              </a:rPr>
              <a:t>detect.sex</a:t>
            </a:r>
            <a:r>
              <a:rPr lang="en-US" altLang="ja-JP" sz="2000" dirty="0" smtClean="0">
                <a:solidFill>
                  <a:srgbClr val="008000"/>
                </a:solidFill>
              </a:rPr>
              <a:t>”      </a:t>
            </a:r>
            <a:r>
              <a:rPr lang="en-US" altLang="ja-JP" sz="2000" dirty="0">
                <a:solidFill>
                  <a:srgbClr val="008000"/>
                </a:solidFill>
              </a:rPr>
              <a:t>#</a:t>
            </a:r>
            <a:r>
              <a:rPr lang="ja-JP" altLang="en-US" sz="2000" dirty="0">
                <a:solidFill>
                  <a:srgbClr val="008000"/>
                </a:solidFill>
              </a:rPr>
              <a:t>出力ファイルや</a:t>
            </a:r>
            <a:r>
              <a:rPr lang="en-US" altLang="ja-JP" sz="2000" dirty="0" err="1">
                <a:solidFill>
                  <a:srgbClr val="008000"/>
                </a:solidFill>
              </a:rPr>
              <a:t>param</a:t>
            </a:r>
            <a:r>
              <a:rPr lang="ja-JP" altLang="en-US" sz="2000" dirty="0">
                <a:solidFill>
                  <a:srgbClr val="008000"/>
                </a:solidFill>
              </a:rPr>
              <a:t>ファイル</a:t>
            </a:r>
            <a:r>
              <a:rPr lang="en-US" altLang="ja-JP" sz="2000" dirty="0">
                <a:solidFill>
                  <a:srgbClr val="008000"/>
                </a:solidFill>
              </a:rPr>
              <a:t>,</a:t>
            </a:r>
            <a:r>
              <a:rPr lang="en-US" altLang="ja-JP" sz="2000" dirty="0" smtClean="0">
                <a:solidFill>
                  <a:srgbClr val="008000"/>
                </a:solidFill>
              </a:rPr>
              <a:t>Aperture</a:t>
            </a:r>
            <a:r>
              <a:rPr lang="ja-JP" altLang="en-US" sz="2000" dirty="0" smtClean="0">
                <a:solidFill>
                  <a:srgbClr val="008000"/>
                </a:solidFill>
              </a:rPr>
              <a:t>など最低限のパラメータはあとで指定される値で上書きされるが</a:t>
            </a:r>
            <a:r>
              <a:rPr lang="en-US" altLang="en-US" sz="2000" dirty="0" smtClean="0">
                <a:solidFill>
                  <a:srgbClr val="008000"/>
                </a:solidFill>
              </a:rPr>
              <a:t>、それ以外のパラメータ</a:t>
            </a:r>
            <a:r>
              <a:rPr lang="ja-JP" altLang="en-US" sz="2000" dirty="0" smtClean="0">
                <a:solidFill>
                  <a:srgbClr val="008000"/>
                </a:solidFill>
              </a:rPr>
              <a:t>も</a:t>
            </a:r>
            <a:r>
              <a:rPr lang="en-US" altLang="en-US" sz="2000" dirty="0" smtClean="0">
                <a:solidFill>
                  <a:srgbClr val="008000"/>
                </a:solidFill>
              </a:rPr>
              <a:t>適切なものにしといた方が</a:t>
            </a:r>
            <a:r>
              <a:rPr lang="ja-JP" altLang="en-US" sz="2000" dirty="0" smtClean="0">
                <a:solidFill>
                  <a:srgbClr val="008000"/>
                </a:solidFill>
              </a:rPr>
              <a:t>いい</a:t>
            </a:r>
            <a:r>
              <a:rPr lang="en-US" altLang="ja-JP" sz="2000" dirty="0" smtClean="0">
                <a:solidFill>
                  <a:srgbClr val="008000"/>
                </a:solidFill>
              </a:rPr>
              <a:t>#</a:t>
            </a:r>
          </a:p>
          <a:p>
            <a:pPr marL="0" indent="0">
              <a:buNone/>
            </a:pPr>
            <a:endParaRPr kumimoji="1" lang="en-US" altLang="ja-JP" sz="2000" dirty="0" smtClean="0"/>
          </a:p>
          <a:p>
            <a:pPr marL="0" indent="0">
              <a:buNone/>
            </a:pPr>
            <a:r>
              <a:rPr kumimoji="1" lang="ja-JP" altLang="en-US" sz="2000" dirty="0" smtClean="0"/>
              <a:t>（次ページに続く）</a:t>
            </a:r>
            <a:endParaRPr kumimoji="1" lang="ja-JP" altLang="en-US" sz="2000" dirty="0"/>
          </a:p>
        </p:txBody>
      </p:sp>
    </p:spTree>
    <p:extLst>
      <p:ext uri="{BB962C8B-B14F-4D97-AF65-F5344CB8AC3E}">
        <p14:creationId xmlns:p14="http://schemas.microsoft.com/office/powerpoint/2010/main" val="3556898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９、画像のノイズレベル決め：</a:t>
            </a:r>
            <a:r>
              <a:rPr lang="en-US" altLang="ja-JP" sz="3200" dirty="0" err="1"/>
              <a:t>estbackerr.cl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01625" y="943992"/>
            <a:ext cx="8637583" cy="5697009"/>
          </a:xfrm>
        </p:spPr>
        <p:txBody>
          <a:bodyPr>
            <a:noAutofit/>
          </a:bodyPr>
          <a:lstStyle/>
          <a:p>
            <a:pPr marL="0" indent="0">
              <a:buNone/>
            </a:pPr>
            <a:r>
              <a:rPr lang="en-US" altLang="ja-JP" sz="2000" dirty="0">
                <a:solidFill>
                  <a:srgbClr val="008000"/>
                </a:solidFill>
              </a:rPr>
              <a:t>output = “bkgnoise_finM51V60s.txt”  #</a:t>
            </a:r>
            <a:r>
              <a:rPr lang="ja-JP" altLang="en-US" sz="2000" dirty="0">
                <a:solidFill>
                  <a:srgbClr val="008000"/>
                </a:solidFill>
              </a:rPr>
              <a:t>最終的に欲しい</a:t>
            </a:r>
            <a:r>
              <a:rPr lang="en-US" altLang="ja-JP" sz="2000" dirty="0">
                <a:solidFill>
                  <a:srgbClr val="008000"/>
                </a:solidFill>
              </a:rPr>
              <a:t>sky</a:t>
            </a:r>
            <a:r>
              <a:rPr lang="ja-JP" altLang="en-US" sz="2000" dirty="0">
                <a:solidFill>
                  <a:srgbClr val="008000"/>
                </a:solidFill>
              </a:rPr>
              <a:t>の平均カウントとそこからの標準偏差</a:t>
            </a:r>
            <a:r>
              <a:rPr lang="en-US" altLang="ja-JP" sz="2000" dirty="0" err="1">
                <a:solidFill>
                  <a:srgbClr val="008000"/>
                </a:solidFill>
              </a:rPr>
              <a:t>σ_sky</a:t>
            </a:r>
            <a:r>
              <a:rPr lang="ja-JP" altLang="en-US" sz="2000" dirty="0">
                <a:solidFill>
                  <a:srgbClr val="008000"/>
                </a:solidFill>
              </a:rPr>
              <a:t>の入るファイル名</a:t>
            </a:r>
            <a:r>
              <a:rPr lang="en-US" altLang="ja-JP" sz="2000" dirty="0" smtClean="0">
                <a:solidFill>
                  <a:srgbClr val="008000"/>
                </a:solidFill>
              </a:rPr>
              <a:t>#</a:t>
            </a:r>
          </a:p>
          <a:p>
            <a:pPr marL="0" indent="0">
              <a:buNone/>
            </a:pPr>
            <a:r>
              <a:rPr lang="en-US" altLang="ja-JP" sz="2000" dirty="0" err="1" smtClean="0">
                <a:solidFill>
                  <a:srgbClr val="008000"/>
                </a:solidFill>
              </a:rPr>
              <a:t>check_head</a:t>
            </a:r>
            <a:r>
              <a:rPr lang="en-US" altLang="ja-JP" sz="2000" dirty="0" smtClean="0">
                <a:solidFill>
                  <a:srgbClr val="008000"/>
                </a:solidFill>
              </a:rPr>
              <a:t> </a:t>
            </a:r>
            <a:r>
              <a:rPr lang="en-US" altLang="ja-JP" sz="2000" dirty="0">
                <a:solidFill>
                  <a:srgbClr val="008000"/>
                </a:solidFill>
              </a:rPr>
              <a:t>= "checkbkg_finM51V60s"  # ***.txt =&gt; </a:t>
            </a:r>
            <a:r>
              <a:rPr lang="ja-JP" altLang="en-US" sz="2000" dirty="0">
                <a:solidFill>
                  <a:srgbClr val="008000"/>
                </a:solidFill>
              </a:rPr>
              <a:t>全ランダムアパーチャにおける測光値ファイル</a:t>
            </a:r>
            <a:r>
              <a:rPr lang="en-US" altLang="ja-JP" sz="2000" dirty="0">
                <a:solidFill>
                  <a:srgbClr val="008000"/>
                </a:solidFill>
              </a:rPr>
              <a:t>,  ***.</a:t>
            </a:r>
            <a:r>
              <a:rPr lang="en-US" altLang="ja-JP" sz="2000" dirty="0" err="1">
                <a:solidFill>
                  <a:srgbClr val="008000"/>
                </a:solidFill>
              </a:rPr>
              <a:t>hist</a:t>
            </a:r>
            <a:r>
              <a:rPr lang="en-US" altLang="ja-JP" sz="2000" dirty="0">
                <a:solidFill>
                  <a:srgbClr val="008000"/>
                </a:solidFill>
              </a:rPr>
              <a:t> =&gt; </a:t>
            </a:r>
            <a:r>
              <a:rPr lang="ja-JP" altLang="en-US" sz="2000" dirty="0">
                <a:solidFill>
                  <a:srgbClr val="008000"/>
                </a:solidFill>
              </a:rPr>
              <a:t>全測光値を明るさ別にヒストグラムにしたファイル  ***</a:t>
            </a:r>
            <a:r>
              <a:rPr lang="en-US" altLang="ja-JP" sz="2000" dirty="0">
                <a:solidFill>
                  <a:srgbClr val="008000"/>
                </a:solidFill>
              </a:rPr>
              <a:t>.</a:t>
            </a:r>
            <a:r>
              <a:rPr lang="en-US" altLang="ja-JP" sz="2000" dirty="0" err="1">
                <a:solidFill>
                  <a:srgbClr val="008000"/>
                </a:solidFill>
              </a:rPr>
              <a:t>eps</a:t>
            </a:r>
            <a:r>
              <a:rPr lang="en-US" altLang="ja-JP" sz="2000" dirty="0">
                <a:solidFill>
                  <a:srgbClr val="008000"/>
                </a:solidFill>
              </a:rPr>
              <a:t> =&gt; </a:t>
            </a:r>
            <a:r>
              <a:rPr lang="ja-JP" altLang="en-US" sz="2000" dirty="0">
                <a:solidFill>
                  <a:srgbClr val="008000"/>
                </a:solidFill>
              </a:rPr>
              <a:t>チェック用の図</a:t>
            </a:r>
            <a:endParaRPr lang="en-US" altLang="ja-JP" sz="2000" dirty="0" smtClean="0">
              <a:solidFill>
                <a:srgbClr val="008000"/>
              </a:solidFill>
            </a:endParaRPr>
          </a:p>
          <a:p>
            <a:pPr marL="0" indent="0">
              <a:buNone/>
            </a:pPr>
            <a:r>
              <a:rPr lang="en-US" altLang="ja-JP" sz="2000" dirty="0" smtClean="0">
                <a:solidFill>
                  <a:srgbClr val="008000"/>
                </a:solidFill>
              </a:rPr>
              <a:t>sigma=5  </a:t>
            </a:r>
            <a:r>
              <a:rPr lang="en-US" altLang="ja-JP" sz="2000" dirty="0">
                <a:solidFill>
                  <a:srgbClr val="008000"/>
                </a:solidFill>
              </a:rPr>
              <a:t>#</a:t>
            </a:r>
            <a:r>
              <a:rPr lang="ja-JP" altLang="en-US" sz="2000" dirty="0">
                <a:solidFill>
                  <a:srgbClr val="008000"/>
                </a:solidFill>
              </a:rPr>
              <a:t>何</a:t>
            </a:r>
            <a:r>
              <a:rPr lang="en-US" altLang="ja-JP" sz="2000" dirty="0" err="1">
                <a:solidFill>
                  <a:srgbClr val="008000"/>
                </a:solidFill>
              </a:rPr>
              <a:t>σ</a:t>
            </a:r>
            <a:r>
              <a:rPr lang="ja-JP" altLang="en-US" sz="2000" dirty="0">
                <a:solidFill>
                  <a:srgbClr val="008000"/>
                </a:solidFill>
              </a:rPr>
              <a:t>限界を求めたいか</a:t>
            </a:r>
            <a:r>
              <a:rPr lang="en-US" altLang="ja-JP" sz="2000" dirty="0">
                <a:solidFill>
                  <a:srgbClr val="008000"/>
                </a:solidFill>
              </a:rPr>
              <a:t>?#</a:t>
            </a:r>
          </a:p>
          <a:p>
            <a:pPr marL="0" indent="0">
              <a:buNone/>
            </a:pPr>
            <a:r>
              <a:rPr lang="en-US" altLang="ja-JP" sz="2000" dirty="0">
                <a:solidFill>
                  <a:srgbClr val="008000"/>
                </a:solidFill>
              </a:rPr>
              <a:t>zero=25.2 #</a:t>
            </a:r>
            <a:r>
              <a:rPr lang="ja-JP" altLang="en-US" sz="2000" dirty="0">
                <a:solidFill>
                  <a:srgbClr val="008000"/>
                </a:solidFill>
              </a:rPr>
              <a:t>画像のゼロ点</a:t>
            </a:r>
            <a:r>
              <a:rPr lang="en-US" altLang="ja-JP" sz="2000" dirty="0">
                <a:solidFill>
                  <a:srgbClr val="008000"/>
                </a:solidFill>
              </a:rPr>
              <a:t>(</a:t>
            </a:r>
            <a:r>
              <a:rPr lang="ja-JP" altLang="en-US" sz="2000" dirty="0">
                <a:solidFill>
                  <a:srgbClr val="008000"/>
                </a:solidFill>
              </a:rPr>
              <a:t>１秒あたりでなく積分時間あたり</a:t>
            </a:r>
            <a:r>
              <a:rPr lang="en-US" altLang="ja-JP" sz="2000" dirty="0" smtClean="0">
                <a:solidFill>
                  <a:srgbClr val="008000"/>
                </a:solidFill>
              </a:rPr>
              <a:t>)#</a:t>
            </a:r>
          </a:p>
          <a:p>
            <a:pPr marL="0" indent="0">
              <a:buNone/>
            </a:pPr>
            <a:endParaRPr lang="en-US" altLang="ja-JP" sz="2000" dirty="0" smtClean="0">
              <a:solidFill>
                <a:srgbClr val="008000"/>
              </a:solidFill>
            </a:endParaRPr>
          </a:p>
          <a:p>
            <a:pPr marL="0" indent="0">
              <a:buNone/>
            </a:pPr>
            <a:r>
              <a:rPr lang="en-US" altLang="ja-JP" sz="2000" dirty="0">
                <a:solidFill>
                  <a:srgbClr val="008000"/>
                </a:solidFill>
              </a:rPr>
              <a:t>#</a:t>
            </a:r>
            <a:r>
              <a:rPr lang="en-US" altLang="ja-JP" sz="2000" dirty="0" err="1">
                <a:solidFill>
                  <a:srgbClr val="008000"/>
                </a:solidFill>
              </a:rPr>
              <a:t>SExtractor</a:t>
            </a:r>
            <a:r>
              <a:rPr lang="ja-JP" altLang="en-US" sz="2000" dirty="0">
                <a:solidFill>
                  <a:srgbClr val="008000"/>
                </a:solidFill>
              </a:rPr>
              <a:t>のパラメータ設定</a:t>
            </a:r>
            <a:r>
              <a:rPr lang="en-US" altLang="ja-JP" sz="2000" dirty="0">
                <a:solidFill>
                  <a:srgbClr val="008000"/>
                </a:solidFill>
              </a:rPr>
              <a:t>#</a:t>
            </a:r>
          </a:p>
          <a:p>
            <a:pPr marL="0" indent="0">
              <a:buNone/>
            </a:pPr>
            <a:r>
              <a:rPr lang="en-US" altLang="ja-JP" sz="2000" dirty="0">
                <a:solidFill>
                  <a:srgbClr val="008000"/>
                </a:solidFill>
              </a:rPr>
              <a:t>aperture</a:t>
            </a:r>
            <a:r>
              <a:rPr lang="en-US" altLang="ja-JP" sz="2000" dirty="0" smtClean="0">
                <a:solidFill>
                  <a:srgbClr val="008000"/>
                </a:solidFill>
              </a:rPr>
              <a:t>=20  </a:t>
            </a:r>
            <a:r>
              <a:rPr lang="en-US" altLang="ja-JP" sz="2000" dirty="0">
                <a:solidFill>
                  <a:srgbClr val="008000"/>
                </a:solidFill>
              </a:rPr>
              <a:t>#aperture</a:t>
            </a:r>
            <a:r>
              <a:rPr lang="ja-JP" altLang="en-US" sz="2000" dirty="0">
                <a:solidFill>
                  <a:srgbClr val="008000"/>
                </a:solidFill>
              </a:rPr>
              <a:t>の設定</a:t>
            </a:r>
            <a:r>
              <a:rPr lang="en-US" altLang="ja-JP" sz="2000" dirty="0">
                <a:solidFill>
                  <a:srgbClr val="008000"/>
                </a:solidFill>
              </a:rPr>
              <a:t>#</a:t>
            </a:r>
          </a:p>
          <a:p>
            <a:pPr marL="0" indent="0">
              <a:buNone/>
            </a:pPr>
            <a:r>
              <a:rPr lang="en-US" altLang="ja-JP" sz="2000" dirty="0" err="1">
                <a:solidFill>
                  <a:srgbClr val="008000"/>
                </a:solidFill>
              </a:rPr>
              <a:t>pscale</a:t>
            </a:r>
            <a:r>
              <a:rPr lang="en-US" altLang="ja-JP" sz="2000" dirty="0">
                <a:solidFill>
                  <a:srgbClr val="008000"/>
                </a:solidFill>
              </a:rPr>
              <a:t>=1.38 #1pixel</a:t>
            </a:r>
            <a:r>
              <a:rPr lang="ja-JP" altLang="en-US" sz="2000" dirty="0">
                <a:solidFill>
                  <a:srgbClr val="008000"/>
                </a:solidFill>
              </a:rPr>
              <a:t>を見込む角度</a:t>
            </a:r>
            <a:r>
              <a:rPr lang="en-US" altLang="ja-JP" sz="2000" dirty="0">
                <a:solidFill>
                  <a:srgbClr val="008000"/>
                </a:solidFill>
              </a:rPr>
              <a:t>(</a:t>
            </a:r>
            <a:r>
              <a:rPr lang="en-US" altLang="ja-JP" sz="2000" dirty="0" err="1">
                <a:solidFill>
                  <a:srgbClr val="008000"/>
                </a:solidFill>
              </a:rPr>
              <a:t>arcsec</a:t>
            </a:r>
            <a:r>
              <a:rPr lang="en-US" altLang="ja-JP" sz="2000" dirty="0">
                <a:solidFill>
                  <a:srgbClr val="008000"/>
                </a:solidFill>
              </a:rPr>
              <a:t>)</a:t>
            </a:r>
            <a:r>
              <a:rPr lang="en-US" altLang="ja-JP" sz="2000" dirty="0" smtClean="0">
                <a:solidFill>
                  <a:srgbClr val="008000"/>
                </a:solidFill>
              </a:rPr>
              <a:t># </a:t>
            </a:r>
            <a:r>
              <a:rPr lang="en-US" altLang="ja-JP" sz="2000" dirty="0" smtClean="0"/>
              <a:t>&lt;=</a:t>
            </a:r>
            <a:r>
              <a:rPr lang="ja-JP" altLang="en-US" sz="2000" dirty="0" smtClean="0"/>
              <a:t>サンプルデータの場合</a:t>
            </a:r>
            <a:endParaRPr lang="en-US" altLang="ja-JP" sz="2000" dirty="0"/>
          </a:p>
          <a:p>
            <a:pPr marL="0" indent="0">
              <a:buNone/>
            </a:pPr>
            <a:r>
              <a:rPr lang="en-US" altLang="ja-JP" sz="2000" dirty="0" err="1">
                <a:solidFill>
                  <a:srgbClr val="008000"/>
                </a:solidFill>
              </a:rPr>
              <a:t>minarea</a:t>
            </a:r>
            <a:r>
              <a:rPr lang="en-US" altLang="ja-JP" sz="2000" dirty="0" smtClean="0">
                <a:solidFill>
                  <a:srgbClr val="008000"/>
                </a:solidFill>
              </a:rPr>
              <a:t>=10 </a:t>
            </a:r>
            <a:r>
              <a:rPr lang="en-US" altLang="ja-JP" sz="2000" dirty="0">
                <a:solidFill>
                  <a:srgbClr val="008000"/>
                </a:solidFill>
              </a:rPr>
              <a:t>#DETECT_MINAREA#</a:t>
            </a:r>
          </a:p>
          <a:p>
            <a:pPr marL="0" indent="0">
              <a:buNone/>
            </a:pPr>
            <a:r>
              <a:rPr lang="en-US" altLang="ja-JP" sz="2000" dirty="0">
                <a:solidFill>
                  <a:srgbClr val="008000"/>
                </a:solidFill>
              </a:rPr>
              <a:t>threshold</a:t>
            </a:r>
            <a:r>
              <a:rPr lang="en-US" altLang="ja-JP" sz="2000" dirty="0" smtClean="0">
                <a:solidFill>
                  <a:srgbClr val="008000"/>
                </a:solidFill>
              </a:rPr>
              <a:t>=5 </a:t>
            </a:r>
            <a:r>
              <a:rPr lang="en-US" altLang="ja-JP" sz="2000" dirty="0">
                <a:solidFill>
                  <a:srgbClr val="008000"/>
                </a:solidFill>
              </a:rPr>
              <a:t>#DETECT_THRESHOLD</a:t>
            </a:r>
            <a:r>
              <a:rPr lang="en-US" altLang="ja-JP" sz="2000" dirty="0" smtClean="0">
                <a:solidFill>
                  <a:srgbClr val="008000"/>
                </a:solidFill>
              </a:rPr>
              <a:t># </a:t>
            </a:r>
            <a:r>
              <a:rPr lang="en-US" altLang="ja-JP" sz="2000" dirty="0" smtClean="0">
                <a:solidFill>
                  <a:srgbClr val="000000"/>
                </a:solidFill>
              </a:rPr>
              <a:t>&lt;=</a:t>
            </a:r>
            <a:r>
              <a:rPr lang="ja-JP" altLang="en-US" sz="2000" dirty="0" smtClean="0">
                <a:solidFill>
                  <a:srgbClr val="000000"/>
                </a:solidFill>
              </a:rPr>
              <a:t>一応まともな天体検出をしそうな値を設定しておくこと</a:t>
            </a:r>
            <a:endParaRPr lang="en-US" altLang="ja-JP" sz="2000" dirty="0">
              <a:solidFill>
                <a:srgbClr val="000000"/>
              </a:solidFill>
            </a:endParaRPr>
          </a:p>
          <a:p>
            <a:pPr marL="0" indent="0">
              <a:buNone/>
            </a:pPr>
            <a:r>
              <a:rPr lang="en-US" altLang="ja-JP" sz="2000" dirty="0">
                <a:solidFill>
                  <a:srgbClr val="008000"/>
                </a:solidFill>
              </a:rPr>
              <a:t>nit = 10000  #</a:t>
            </a:r>
            <a:r>
              <a:rPr lang="ja-JP" altLang="en-US" sz="2000" dirty="0">
                <a:solidFill>
                  <a:srgbClr val="008000"/>
                </a:solidFill>
              </a:rPr>
              <a:t>合計何点</a:t>
            </a:r>
            <a:r>
              <a:rPr lang="en-US" altLang="ja-JP" sz="2000" dirty="0">
                <a:solidFill>
                  <a:srgbClr val="008000"/>
                </a:solidFill>
              </a:rPr>
              <a:t>sky</a:t>
            </a:r>
            <a:r>
              <a:rPr lang="ja-JP" altLang="en-US" sz="2000" dirty="0">
                <a:solidFill>
                  <a:srgbClr val="008000"/>
                </a:solidFill>
              </a:rPr>
              <a:t>のデータをとるか</a:t>
            </a:r>
            <a:r>
              <a:rPr lang="ja-JP" altLang="en-US" sz="2000" dirty="0" smtClean="0">
                <a:solidFill>
                  <a:srgbClr val="008000"/>
                </a:solidFill>
              </a:rPr>
              <a:t>？</a:t>
            </a:r>
            <a:r>
              <a:rPr lang="en-US" altLang="ja-JP" sz="2000" dirty="0" smtClean="0">
                <a:solidFill>
                  <a:srgbClr val="008000"/>
                </a:solidFill>
              </a:rPr>
              <a:t># </a:t>
            </a:r>
            <a:r>
              <a:rPr lang="en-US" altLang="ja-JP" sz="2000" dirty="0" smtClean="0"/>
              <a:t>&lt;=</a:t>
            </a:r>
            <a:r>
              <a:rPr lang="ja-JP" altLang="en-US" sz="2000" dirty="0" smtClean="0"/>
              <a:t>多いほどいいが時間もかかる</a:t>
            </a:r>
            <a:endParaRPr lang="en-US" altLang="ja-JP" sz="2000" dirty="0"/>
          </a:p>
          <a:p>
            <a:pPr marL="0" indent="0">
              <a:buNone/>
            </a:pPr>
            <a:r>
              <a:rPr lang="en-US" altLang="ja-JP" sz="2000" dirty="0" smtClean="0">
                <a:solidFill>
                  <a:srgbClr val="008000"/>
                </a:solidFill>
              </a:rPr>
              <a:t>#</a:t>
            </a:r>
            <a:r>
              <a:rPr lang="en-US" altLang="ja-JP" sz="2000" dirty="0">
                <a:solidFill>
                  <a:srgbClr val="008000"/>
                </a:solidFill>
              </a:rPr>
              <a:t>########</a:t>
            </a:r>
            <a:r>
              <a:rPr lang="ja-JP" altLang="en-US" sz="2000" dirty="0">
                <a:solidFill>
                  <a:srgbClr val="008000"/>
                </a:solidFill>
              </a:rPr>
              <a:t>書き換えるのココまで</a:t>
            </a:r>
            <a:r>
              <a:rPr lang="en-US" altLang="ja-JP" sz="2000" dirty="0">
                <a:solidFill>
                  <a:srgbClr val="008000"/>
                </a:solidFill>
              </a:rPr>
              <a:t>################################</a:t>
            </a:r>
            <a:r>
              <a:rPr lang="en-US" altLang="ja-JP" sz="2000" dirty="0" smtClean="0">
                <a:solidFill>
                  <a:srgbClr val="008000"/>
                </a:solidFill>
              </a:rPr>
              <a:t>###</a:t>
            </a:r>
          </a:p>
        </p:txBody>
      </p:sp>
    </p:spTree>
    <p:extLst>
      <p:ext uri="{BB962C8B-B14F-4D97-AF65-F5344CB8AC3E}">
        <p14:creationId xmlns:p14="http://schemas.microsoft.com/office/powerpoint/2010/main" val="8155997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９、画像のノイズレベル決め：</a:t>
            </a:r>
            <a:r>
              <a:rPr lang="en-US" altLang="ja-JP" sz="3200" dirty="0" err="1"/>
              <a:t>estbackerr.cl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pPr marL="0" lvl="0" indent="0">
              <a:buNone/>
            </a:pPr>
            <a:r>
              <a:rPr lang="en-US" altLang="ja-JP" sz="2000" dirty="0" err="1" smtClean="0">
                <a:solidFill>
                  <a:srgbClr val="000000"/>
                </a:solidFill>
              </a:rPr>
              <a:t>iraf</a:t>
            </a:r>
            <a:r>
              <a:rPr lang="ja-JP" altLang="en-US" sz="2000" dirty="0">
                <a:solidFill>
                  <a:srgbClr val="000000"/>
                </a:solidFill>
              </a:rPr>
              <a:t>上で</a:t>
            </a:r>
            <a:r>
              <a:rPr lang="en-US" altLang="ja-JP" sz="2000" dirty="0" err="1">
                <a:solidFill>
                  <a:srgbClr val="000000"/>
                </a:solidFill>
              </a:rPr>
              <a:t>estbackerr.cl</a:t>
            </a:r>
            <a:r>
              <a:rPr lang="ja-JP" altLang="en-US" sz="2000" dirty="0">
                <a:solidFill>
                  <a:srgbClr val="000000"/>
                </a:solidFill>
              </a:rPr>
              <a:t>実行</a:t>
            </a:r>
            <a:endParaRPr lang="en-US" altLang="ja-JP" sz="2000" dirty="0">
              <a:solidFill>
                <a:srgbClr val="000000"/>
              </a:solidFill>
            </a:endParaRPr>
          </a:p>
          <a:p>
            <a:pPr marL="0" lvl="0" indent="0">
              <a:buNone/>
            </a:pPr>
            <a:r>
              <a:rPr lang="en-US" altLang="ja-JP" sz="2000" dirty="0" err="1">
                <a:solidFill>
                  <a:srgbClr val="FF0000"/>
                </a:solidFill>
              </a:rPr>
              <a:t>stsdas</a:t>
            </a:r>
            <a:r>
              <a:rPr lang="en-US" altLang="ja-JP" sz="2000" dirty="0">
                <a:solidFill>
                  <a:srgbClr val="FF0000"/>
                </a:solidFill>
              </a:rPr>
              <a:t>&gt; cl&lt; </a:t>
            </a:r>
            <a:r>
              <a:rPr lang="en-US" altLang="ja-JP" sz="2000" dirty="0" err="1">
                <a:solidFill>
                  <a:srgbClr val="FF0000"/>
                </a:solidFill>
              </a:rPr>
              <a:t>estbackerr.cl</a:t>
            </a:r>
            <a:endParaRPr lang="ja-JP" altLang="en-US" sz="2000" dirty="0">
              <a:solidFill>
                <a:srgbClr val="FF0000"/>
              </a:solidFill>
            </a:endParaRPr>
          </a:p>
          <a:p>
            <a:pPr marL="0" indent="0">
              <a:buNone/>
            </a:pPr>
            <a:r>
              <a:rPr lang="en-US" altLang="ja-JP" sz="2000" dirty="0">
                <a:solidFill>
                  <a:srgbClr val="660066"/>
                </a:solidFill>
              </a:rPr>
              <a:t>cycle No.1   total number = 626</a:t>
            </a:r>
          </a:p>
          <a:p>
            <a:pPr marL="0" indent="0">
              <a:buNone/>
            </a:pPr>
            <a:r>
              <a:rPr lang="ja-JP" altLang="en-US" sz="2000" dirty="0" smtClean="0">
                <a:solidFill>
                  <a:srgbClr val="660066"/>
                </a:solidFill>
              </a:rPr>
              <a:t>・・・・・・・・・・・・</a:t>
            </a:r>
            <a:endParaRPr lang="en-US" altLang="ja-JP" sz="2000" dirty="0" smtClean="0">
              <a:solidFill>
                <a:srgbClr val="660066"/>
              </a:solidFill>
            </a:endParaRPr>
          </a:p>
          <a:p>
            <a:pPr marL="0" indent="0">
              <a:buNone/>
            </a:pPr>
            <a:endParaRPr lang="en-US" altLang="ja-JP" sz="2000" dirty="0">
              <a:solidFill>
                <a:srgbClr val="000000"/>
              </a:solidFill>
            </a:endParaRPr>
          </a:p>
          <a:p>
            <a:pPr marL="0" indent="0">
              <a:buNone/>
            </a:pPr>
            <a:endParaRPr lang="en-US" altLang="ja-JP" sz="2000" dirty="0"/>
          </a:p>
        </p:txBody>
      </p:sp>
      <p:pic>
        <p:nvPicPr>
          <p:cNvPr id="10" name="図 9" descr="スクリーンショット 2014-10-12 23.21.5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4500" y="3224212"/>
            <a:ext cx="3635375" cy="2908300"/>
          </a:xfrm>
          <a:prstGeom prst="rect">
            <a:avLst/>
          </a:prstGeom>
        </p:spPr>
      </p:pic>
      <p:pic>
        <p:nvPicPr>
          <p:cNvPr id="7" name="図 6" descr="スクリーンショット 2014-10-12 23.21.4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992" y="1112837"/>
            <a:ext cx="3212466" cy="2365375"/>
          </a:xfrm>
          <a:prstGeom prst="rect">
            <a:avLst/>
          </a:prstGeom>
        </p:spPr>
      </p:pic>
      <p:sp>
        <p:nvSpPr>
          <p:cNvPr id="6" name="テキスト ボックス 5"/>
          <p:cNvSpPr txBox="1"/>
          <p:nvPr/>
        </p:nvSpPr>
        <p:spPr>
          <a:xfrm>
            <a:off x="292128" y="3863551"/>
            <a:ext cx="5656864" cy="923330"/>
          </a:xfrm>
          <a:prstGeom prst="rect">
            <a:avLst/>
          </a:prstGeom>
          <a:noFill/>
        </p:spPr>
        <p:txBody>
          <a:bodyPr wrap="square" rtlCol="0">
            <a:spAutoFit/>
          </a:bodyPr>
          <a:lstStyle/>
          <a:p>
            <a:r>
              <a:rPr kumimoji="1" lang="ja-JP" altLang="en-US" dirty="0" smtClean="0"/>
              <a:t>観測頻度ヒストグラムがガウス関数的になっていれば</a:t>
            </a:r>
            <a:r>
              <a:rPr kumimoji="1" lang="en-US" altLang="ja-JP" dirty="0" smtClean="0"/>
              <a:t>OK</a:t>
            </a:r>
            <a:endParaRPr kumimoji="1" lang="en-US" altLang="ja-JP" dirty="0"/>
          </a:p>
          <a:p>
            <a:r>
              <a:rPr kumimoji="1" lang="en-US" altLang="ja-JP" dirty="0" err="1" smtClean="0"/>
              <a:t>iraf</a:t>
            </a:r>
            <a:r>
              <a:rPr kumimoji="1" lang="ja-JP" altLang="en-US" dirty="0" smtClean="0"/>
              <a:t>端末内で</a:t>
            </a:r>
            <a:r>
              <a:rPr kumimoji="1" lang="en-US" altLang="ja-JP" dirty="0" smtClean="0"/>
              <a:t>”Enter”</a:t>
            </a:r>
            <a:r>
              <a:rPr kumimoji="1" lang="ja-JP" altLang="en-US" dirty="0" smtClean="0"/>
              <a:t>を押すとプログラム終了</a:t>
            </a:r>
            <a:endParaRPr kumimoji="1" lang="en-US" altLang="ja-JP" dirty="0" smtClean="0"/>
          </a:p>
          <a:p>
            <a:r>
              <a:rPr lang="ja-JP" altLang="en-US" dirty="0" smtClean="0"/>
              <a:t>測光値、ヒストグラムのファイルと図が保存される</a:t>
            </a:r>
            <a:endParaRPr kumimoji="1" lang="ja-JP" altLang="en-US" dirty="0"/>
          </a:p>
        </p:txBody>
      </p:sp>
      <p:sp>
        <p:nvSpPr>
          <p:cNvPr id="8" name="テキスト ボックス 7"/>
          <p:cNvSpPr txBox="1"/>
          <p:nvPr/>
        </p:nvSpPr>
        <p:spPr>
          <a:xfrm>
            <a:off x="328010" y="2315298"/>
            <a:ext cx="5275865" cy="1477328"/>
          </a:xfrm>
          <a:prstGeom prst="rect">
            <a:avLst/>
          </a:prstGeom>
          <a:noFill/>
        </p:spPr>
        <p:txBody>
          <a:bodyPr wrap="square" rtlCol="0">
            <a:spAutoFit/>
          </a:bodyPr>
          <a:lstStyle/>
          <a:p>
            <a:r>
              <a:rPr lang="en-US" altLang="ja-JP" dirty="0">
                <a:solidFill>
                  <a:srgbClr val="000000"/>
                </a:solidFill>
              </a:rPr>
              <a:t>aperture</a:t>
            </a:r>
            <a:r>
              <a:rPr lang="ja-JP" altLang="en-US" dirty="0">
                <a:solidFill>
                  <a:srgbClr val="000000"/>
                </a:solidFill>
              </a:rPr>
              <a:t>測光を多数回やっていく過程が表示され、</a:t>
            </a:r>
            <a:r>
              <a:rPr lang="en-US" altLang="ja-JP" dirty="0">
                <a:solidFill>
                  <a:srgbClr val="000000"/>
                </a:solidFill>
              </a:rPr>
              <a:t>total number</a:t>
            </a:r>
            <a:r>
              <a:rPr lang="ja-JP" altLang="en-US" dirty="0">
                <a:solidFill>
                  <a:srgbClr val="000000"/>
                </a:solidFill>
              </a:rPr>
              <a:t>が</a:t>
            </a:r>
            <a:r>
              <a:rPr lang="en-US" altLang="ja-JP" dirty="0">
                <a:solidFill>
                  <a:srgbClr val="000000"/>
                </a:solidFill>
              </a:rPr>
              <a:t>10000</a:t>
            </a:r>
            <a:r>
              <a:rPr lang="ja-JP" altLang="en-US" dirty="0">
                <a:solidFill>
                  <a:srgbClr val="000000"/>
                </a:solidFill>
              </a:rPr>
              <a:t>回を超えたら、その</a:t>
            </a:r>
            <a:r>
              <a:rPr lang="en-US" altLang="ja-JP" dirty="0">
                <a:solidFill>
                  <a:srgbClr val="000000"/>
                </a:solidFill>
              </a:rPr>
              <a:t>10000</a:t>
            </a:r>
            <a:r>
              <a:rPr lang="ja-JP" altLang="en-US" dirty="0">
                <a:solidFill>
                  <a:srgbClr val="000000"/>
                </a:solidFill>
              </a:rPr>
              <a:t>回分の測光値の平均と標準偏差を求める。その時に、</a:t>
            </a:r>
            <a:r>
              <a:rPr lang="ja-JP" altLang="en-US" u="sng" dirty="0">
                <a:solidFill>
                  <a:srgbClr val="000000"/>
                </a:solidFill>
              </a:rPr>
              <a:t>観測された頻度ヒストグラム</a:t>
            </a:r>
            <a:r>
              <a:rPr lang="en-US" altLang="ja-JP" u="sng" dirty="0">
                <a:solidFill>
                  <a:srgbClr val="000000"/>
                </a:solidFill>
              </a:rPr>
              <a:t>(</a:t>
            </a:r>
            <a:r>
              <a:rPr lang="en-US" altLang="ja-JP" u="sng" dirty="0" err="1">
                <a:solidFill>
                  <a:srgbClr val="000000"/>
                </a:solidFill>
              </a:rPr>
              <a:t>iraf</a:t>
            </a:r>
            <a:r>
              <a:rPr lang="ja-JP" altLang="en-US" u="sng" dirty="0">
                <a:solidFill>
                  <a:srgbClr val="000000"/>
                </a:solidFill>
              </a:rPr>
              <a:t>画面</a:t>
            </a:r>
            <a:r>
              <a:rPr lang="en-US" altLang="ja-JP" u="sng" dirty="0">
                <a:solidFill>
                  <a:srgbClr val="000000"/>
                </a:solidFill>
              </a:rPr>
              <a:t>)</a:t>
            </a:r>
            <a:r>
              <a:rPr lang="ja-JP" altLang="en-US" dirty="0">
                <a:solidFill>
                  <a:srgbClr val="000000"/>
                </a:solidFill>
              </a:rPr>
              <a:t>とそれに対する</a:t>
            </a:r>
            <a:r>
              <a:rPr lang="ja-JP" altLang="en-US" u="sng" dirty="0">
                <a:solidFill>
                  <a:srgbClr val="000000"/>
                </a:solidFill>
              </a:rPr>
              <a:t>ガウス関数（</a:t>
            </a:r>
            <a:r>
              <a:rPr lang="en-US" altLang="ja-JP" u="sng" dirty="0" err="1">
                <a:solidFill>
                  <a:srgbClr val="000000"/>
                </a:solidFill>
              </a:rPr>
              <a:t>gnuplot</a:t>
            </a:r>
            <a:r>
              <a:rPr lang="ja-JP" altLang="en-US" u="sng" dirty="0">
                <a:solidFill>
                  <a:srgbClr val="000000"/>
                </a:solidFill>
              </a:rPr>
              <a:t>）</a:t>
            </a:r>
            <a:r>
              <a:rPr lang="ja-JP" altLang="en-US" dirty="0">
                <a:solidFill>
                  <a:srgbClr val="000000"/>
                </a:solidFill>
              </a:rPr>
              <a:t>も表示される。</a:t>
            </a:r>
            <a:endParaRPr lang="en-US" altLang="ja-JP" dirty="0">
              <a:solidFill>
                <a:srgbClr val="000000"/>
              </a:solidFill>
            </a:endParaRPr>
          </a:p>
        </p:txBody>
      </p:sp>
      <p:sp>
        <p:nvSpPr>
          <p:cNvPr id="12" name="テキスト ボックス 11"/>
          <p:cNvSpPr txBox="1"/>
          <p:nvPr/>
        </p:nvSpPr>
        <p:spPr>
          <a:xfrm>
            <a:off x="248635" y="5081057"/>
            <a:ext cx="5275865" cy="1477328"/>
          </a:xfrm>
          <a:prstGeom prst="rect">
            <a:avLst/>
          </a:prstGeom>
          <a:noFill/>
        </p:spPr>
        <p:txBody>
          <a:bodyPr wrap="square" rtlCol="0">
            <a:spAutoFit/>
          </a:bodyPr>
          <a:lstStyle/>
          <a:p>
            <a:r>
              <a:rPr lang="ja-JP" altLang="en-US" dirty="0" smtClean="0">
                <a:solidFill>
                  <a:schemeClr val="accent1"/>
                </a:solidFill>
              </a:rPr>
              <a:t>右の</a:t>
            </a:r>
            <a:r>
              <a:rPr lang="ja-JP" altLang="en-US" dirty="0">
                <a:solidFill>
                  <a:schemeClr val="accent1"/>
                </a:solidFill>
              </a:rPr>
              <a:t>場合</a:t>
            </a:r>
            <a:r>
              <a:rPr lang="ja-JP" altLang="en-US" dirty="0" smtClean="0">
                <a:solidFill>
                  <a:schemeClr val="accent1"/>
                </a:solidFill>
              </a:rPr>
              <a:t>、実際の分布がガウス関数よりも裾野を引いた感じで上手くない（背景ゆらぎを過大評価してる）。</a:t>
            </a:r>
            <a:endParaRPr lang="en-US" altLang="ja-JP" dirty="0" smtClean="0">
              <a:solidFill>
                <a:schemeClr val="accent1"/>
              </a:solidFill>
            </a:endParaRPr>
          </a:p>
          <a:p>
            <a:r>
              <a:rPr lang="en-US" altLang="ja-JP" dirty="0" smtClean="0">
                <a:solidFill>
                  <a:schemeClr val="accent1"/>
                </a:solidFill>
              </a:rPr>
              <a:t>(1)</a:t>
            </a:r>
            <a:r>
              <a:rPr lang="ja-JP" altLang="en-US" dirty="0">
                <a:solidFill>
                  <a:schemeClr val="accent1"/>
                </a:solidFill>
              </a:rPr>
              <a:t>画像そのもの</a:t>
            </a:r>
            <a:r>
              <a:rPr lang="en-US" altLang="ja-JP" dirty="0" smtClean="0">
                <a:solidFill>
                  <a:schemeClr val="accent1"/>
                </a:solidFill>
              </a:rPr>
              <a:t>(2)</a:t>
            </a:r>
            <a:r>
              <a:rPr lang="en-US" altLang="ja-JP" dirty="0" err="1">
                <a:solidFill>
                  <a:schemeClr val="accent1"/>
                </a:solidFill>
              </a:rPr>
              <a:t>SExtractor</a:t>
            </a:r>
            <a:r>
              <a:rPr lang="ja-JP" altLang="en-US" dirty="0">
                <a:solidFill>
                  <a:schemeClr val="accent1"/>
                </a:solidFill>
              </a:rPr>
              <a:t>のパラメータ</a:t>
            </a:r>
            <a:r>
              <a:rPr lang="en-US" altLang="ja-JP" dirty="0" smtClean="0">
                <a:solidFill>
                  <a:schemeClr val="accent1"/>
                </a:solidFill>
              </a:rPr>
              <a:t>(3)</a:t>
            </a:r>
            <a:r>
              <a:rPr lang="ja-JP" altLang="en-US" dirty="0">
                <a:solidFill>
                  <a:schemeClr val="accent1"/>
                </a:solidFill>
              </a:rPr>
              <a:t>プログラム内ガウス関数フィッティングの部分（</a:t>
            </a:r>
            <a:r>
              <a:rPr lang="en-US" altLang="ja-JP" dirty="0" err="1">
                <a:solidFill>
                  <a:schemeClr val="accent1"/>
                </a:solidFill>
              </a:rPr>
              <a:t>imstat</a:t>
            </a:r>
            <a:r>
              <a:rPr lang="ja-JP" altLang="en-US" dirty="0">
                <a:solidFill>
                  <a:schemeClr val="accent1"/>
                </a:solidFill>
              </a:rPr>
              <a:t>のパラメータ</a:t>
            </a:r>
            <a:r>
              <a:rPr lang="ja-JP" altLang="en-US" dirty="0" smtClean="0">
                <a:solidFill>
                  <a:schemeClr val="accent1"/>
                </a:solidFill>
              </a:rPr>
              <a:t>）など</a:t>
            </a:r>
            <a:r>
              <a:rPr lang="ja-JP" altLang="en-US" dirty="0">
                <a:solidFill>
                  <a:schemeClr val="accent1"/>
                </a:solidFill>
              </a:rPr>
              <a:t>に</a:t>
            </a:r>
            <a:r>
              <a:rPr lang="ja-JP" altLang="en-US" dirty="0" smtClean="0">
                <a:solidFill>
                  <a:schemeClr val="accent1"/>
                </a:solidFill>
              </a:rPr>
              <a:t>ついて更なる考察が必要。</a:t>
            </a:r>
            <a:r>
              <a:rPr lang="ja-JP" altLang="en-US" dirty="0">
                <a:solidFill>
                  <a:schemeClr val="accent1"/>
                </a:solidFill>
              </a:rPr>
              <a:t>。</a:t>
            </a:r>
            <a:r>
              <a:rPr lang="ja-JP" altLang="en-US" dirty="0" smtClean="0">
                <a:solidFill>
                  <a:schemeClr val="accent1"/>
                </a:solidFill>
              </a:rPr>
              <a:t>。</a:t>
            </a:r>
            <a:endParaRPr lang="en-US" altLang="ja-JP" dirty="0">
              <a:solidFill>
                <a:schemeClr val="accent1"/>
              </a:solidFill>
            </a:endParaRPr>
          </a:p>
        </p:txBody>
      </p:sp>
    </p:spTree>
    <p:extLst>
      <p:ext uri="{BB962C8B-B14F-4D97-AF65-F5344CB8AC3E}">
        <p14:creationId xmlns:p14="http://schemas.microsoft.com/office/powerpoint/2010/main" val="12193533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９、画像のノイズレベル決め：</a:t>
            </a:r>
            <a:r>
              <a:rPr lang="en-US" altLang="ja-JP" sz="3200" dirty="0" err="1"/>
              <a:t>estbackerr.cl</a:t>
            </a:r>
            <a:r>
              <a:rPr lang="en-US" altLang="ja-JP" sz="3200" dirty="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r>
              <a:rPr lang="ja-JP" altLang="en-US" sz="2400" b="1" u="sng" dirty="0" smtClean="0"/>
              <a:t>結果</a:t>
            </a:r>
            <a:endParaRPr lang="en-US" altLang="ja-JP" sz="2400" b="1" u="sng" dirty="0" smtClean="0"/>
          </a:p>
          <a:p>
            <a:pPr marL="0" indent="0">
              <a:buNone/>
            </a:pPr>
            <a:r>
              <a:rPr lang="ja-JP" altLang="en-US" sz="2000" dirty="0" smtClean="0">
                <a:solidFill>
                  <a:srgbClr val="000000"/>
                </a:solidFill>
              </a:rPr>
              <a:t>結果の入った</a:t>
            </a:r>
            <a:r>
              <a:rPr lang="en-US" altLang="ja-JP" sz="2000" dirty="0" smtClean="0">
                <a:solidFill>
                  <a:srgbClr val="000000"/>
                </a:solidFill>
              </a:rPr>
              <a:t>bkgnoise_finM51V60s.txt</a:t>
            </a:r>
            <a:r>
              <a:rPr lang="ja-JP" altLang="en-US" sz="2000" dirty="0" smtClean="0">
                <a:solidFill>
                  <a:srgbClr val="000000"/>
                </a:solidFill>
              </a:rPr>
              <a:t>の中身を見てみる</a:t>
            </a:r>
            <a:endParaRPr lang="en-US" altLang="ja-JP" sz="2000" dirty="0" smtClean="0">
              <a:solidFill>
                <a:srgbClr val="000000"/>
              </a:solidFill>
            </a:endParaRPr>
          </a:p>
          <a:p>
            <a:pPr marL="0" indent="0">
              <a:buNone/>
            </a:pPr>
            <a:r>
              <a:rPr lang="en-US" altLang="ja-JP" sz="2000" dirty="0">
                <a:solidFill>
                  <a:srgbClr val="0000FF"/>
                </a:solidFill>
              </a:rPr>
              <a:t>% less </a:t>
            </a:r>
            <a:r>
              <a:rPr lang="en-US" altLang="ja-JP" sz="2000" dirty="0" smtClean="0">
                <a:solidFill>
                  <a:srgbClr val="0000FF"/>
                </a:solidFill>
              </a:rPr>
              <a:t>bkgnoise_finM51V60s.txt</a:t>
            </a:r>
          </a:p>
          <a:p>
            <a:pPr marL="0" indent="0">
              <a:buNone/>
            </a:pPr>
            <a:r>
              <a:rPr lang="en-US" altLang="ja-JP" sz="2000" dirty="0" smtClean="0">
                <a:solidFill>
                  <a:srgbClr val="FF0000"/>
                </a:solidFill>
              </a:rPr>
              <a:t># </a:t>
            </a:r>
            <a:r>
              <a:rPr lang="en-US" altLang="ja-JP" sz="2000" dirty="0">
                <a:solidFill>
                  <a:srgbClr val="FF0000"/>
                </a:solidFill>
              </a:rPr>
              <a:t>Name  aperture(pix)  aperture('')  </a:t>
            </a:r>
            <a:r>
              <a:rPr lang="en-US" altLang="ja-JP" sz="2000" dirty="0" err="1">
                <a:solidFill>
                  <a:srgbClr val="FF0000"/>
                </a:solidFill>
              </a:rPr>
              <a:t>stddev</a:t>
            </a:r>
            <a:r>
              <a:rPr lang="en-US" altLang="ja-JP" sz="2000" dirty="0">
                <a:solidFill>
                  <a:srgbClr val="FF0000"/>
                </a:solidFill>
              </a:rPr>
              <a:t>(ADU)  mean(ADU)  5 sigma </a:t>
            </a:r>
            <a:r>
              <a:rPr lang="en-US" altLang="ja-JP" sz="2000" dirty="0" smtClean="0">
                <a:solidFill>
                  <a:srgbClr val="FF0000"/>
                </a:solidFill>
              </a:rPr>
              <a:t>limit</a:t>
            </a:r>
            <a:endParaRPr lang="en-US" altLang="ja-JP" sz="2000" dirty="0">
              <a:solidFill>
                <a:srgbClr val="FF0000"/>
              </a:solidFill>
            </a:endParaRPr>
          </a:p>
          <a:p>
            <a:pPr marL="0" indent="0">
              <a:buNone/>
            </a:pPr>
            <a:r>
              <a:rPr lang="en-US" altLang="ja-JP" sz="2000" dirty="0">
                <a:solidFill>
                  <a:srgbClr val="FF0000"/>
                </a:solidFill>
              </a:rPr>
              <a:t>finM51V60s.fits   20.000   27.600   831.2910 37.28877  </a:t>
            </a:r>
            <a:r>
              <a:rPr lang="en-US" altLang="ja-JP" sz="2000" dirty="0" smtClean="0">
                <a:solidFill>
                  <a:srgbClr val="FF0000"/>
                </a:solidFill>
              </a:rPr>
              <a:t>16.153</a:t>
            </a:r>
          </a:p>
          <a:p>
            <a:pPr marL="0" indent="0">
              <a:buNone/>
            </a:pPr>
            <a:endParaRPr lang="en-US" altLang="ja-JP" sz="2000" dirty="0" smtClean="0"/>
          </a:p>
          <a:p>
            <a:pPr marL="0" indent="0">
              <a:buNone/>
            </a:pPr>
            <a:r>
              <a:rPr lang="ja-JP" altLang="en-US" sz="2000" dirty="0" smtClean="0"/>
              <a:t>これは</a:t>
            </a:r>
            <a:r>
              <a:rPr lang="en-US" altLang="ja-JP" sz="2000" dirty="0" smtClean="0"/>
              <a:t>20pixel aperture</a:t>
            </a:r>
            <a:r>
              <a:rPr lang="ja-JP" altLang="en-US" sz="2000" dirty="0" smtClean="0"/>
              <a:t>（</a:t>
            </a:r>
            <a:r>
              <a:rPr lang="en-US" altLang="ja-JP" sz="2000" dirty="0" smtClean="0"/>
              <a:t>27.6’’</a:t>
            </a:r>
            <a:r>
              <a:rPr lang="ja-JP" altLang="en-US" sz="2000" dirty="0" smtClean="0"/>
              <a:t>）で測光する場合のバックグラウンドノイズのゆらぎ</a:t>
            </a:r>
            <a:r>
              <a:rPr lang="en-US" altLang="ja-JP" sz="2000" dirty="0" smtClean="0"/>
              <a:t>1σ</a:t>
            </a:r>
            <a:r>
              <a:rPr lang="ja-JP" altLang="en-US" sz="2000" dirty="0" smtClean="0"/>
              <a:t>が</a:t>
            </a:r>
            <a:r>
              <a:rPr lang="en-US" altLang="ja-JP" sz="2000" dirty="0" smtClean="0"/>
              <a:t>831 count</a:t>
            </a:r>
            <a:r>
              <a:rPr lang="ja-JP" altLang="en-US" sz="2000" dirty="0" smtClean="0"/>
              <a:t>で、そこから</a:t>
            </a:r>
            <a:r>
              <a:rPr lang="en-US" altLang="ja-JP" sz="2000" dirty="0"/>
              <a:t>5</a:t>
            </a:r>
            <a:r>
              <a:rPr lang="en-US" altLang="ja-JP" sz="2000" dirty="0" smtClean="0"/>
              <a:t>σ</a:t>
            </a:r>
            <a:r>
              <a:rPr lang="ja-JP" altLang="en-US" sz="2000" dirty="0" smtClean="0"/>
              <a:t>限界等級を計算すると</a:t>
            </a:r>
            <a:r>
              <a:rPr lang="en-US" altLang="ja-JP" sz="2000" dirty="0" smtClean="0"/>
              <a:t>16.2(mag)</a:t>
            </a:r>
            <a:r>
              <a:rPr lang="ja-JP" altLang="en-US" sz="2000" dirty="0" smtClean="0"/>
              <a:t>という事。</a:t>
            </a:r>
            <a:endParaRPr lang="en-US" altLang="ja-JP" sz="2000" dirty="0" smtClean="0"/>
          </a:p>
          <a:p>
            <a:pPr marL="0" indent="0">
              <a:buNone/>
            </a:pPr>
            <a:endParaRPr lang="en-US" altLang="ja-JP" sz="2000" dirty="0" smtClean="0">
              <a:solidFill>
                <a:srgbClr val="000000"/>
              </a:solidFill>
            </a:endParaRPr>
          </a:p>
          <a:p>
            <a:pPr marL="0" indent="0">
              <a:buNone/>
            </a:pPr>
            <a:r>
              <a:rPr lang="ja-JP" altLang="en-US" sz="2000" dirty="0" smtClean="0">
                <a:solidFill>
                  <a:srgbClr val="000000"/>
                </a:solidFill>
              </a:rPr>
              <a:t>ちなみに画像内で</a:t>
            </a:r>
            <a:r>
              <a:rPr lang="en-US" altLang="ja-JP" sz="2000" dirty="0" smtClean="0">
                <a:solidFill>
                  <a:srgbClr val="000000"/>
                </a:solidFill>
              </a:rPr>
              <a:t>16.2mag</a:t>
            </a:r>
            <a:r>
              <a:rPr lang="ja-JP" altLang="en-US" sz="2000" dirty="0" smtClean="0">
                <a:solidFill>
                  <a:srgbClr val="000000"/>
                </a:solidFill>
              </a:rPr>
              <a:t>程度のカウントを持つ天体は下図のようなもので確かに</a:t>
            </a:r>
            <a:r>
              <a:rPr lang="en-US" altLang="ja-JP" sz="2000" dirty="0" smtClean="0">
                <a:solidFill>
                  <a:srgbClr val="000000"/>
                </a:solidFill>
              </a:rPr>
              <a:t>5σ</a:t>
            </a:r>
            <a:r>
              <a:rPr lang="ja-JP" altLang="en-US" sz="2000" dirty="0" smtClean="0">
                <a:solidFill>
                  <a:srgbClr val="000000"/>
                </a:solidFill>
              </a:rPr>
              <a:t>程度で受かっている。</a:t>
            </a:r>
            <a:endParaRPr lang="en-US" altLang="ja-JP" sz="2000" dirty="0" smtClean="0">
              <a:solidFill>
                <a:srgbClr val="000000"/>
              </a:solidFill>
            </a:endParaRPr>
          </a:p>
          <a:p>
            <a:pPr marL="0" indent="0">
              <a:buNone/>
            </a:pPr>
            <a:endParaRPr lang="en-US" altLang="ja-JP" sz="2000" dirty="0">
              <a:solidFill>
                <a:srgbClr val="660066"/>
              </a:solidFill>
            </a:endParaRPr>
          </a:p>
          <a:p>
            <a:pPr marL="0" indent="0">
              <a:buNone/>
            </a:pPr>
            <a:endParaRPr lang="en-US" altLang="ja-JP" sz="2000" dirty="0">
              <a:solidFill>
                <a:srgbClr val="000000"/>
              </a:solidFill>
            </a:endParaRPr>
          </a:p>
          <a:p>
            <a:pPr marL="0" indent="0">
              <a:buNone/>
            </a:pPr>
            <a:endParaRPr lang="en-US" altLang="ja-JP" sz="2000" dirty="0"/>
          </a:p>
        </p:txBody>
      </p:sp>
      <p:pic>
        <p:nvPicPr>
          <p:cNvPr id="4" name="図 3" descr="スクリーンショット 2013-01-20 1.35.4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9184" y="4706471"/>
            <a:ext cx="1908028" cy="2017059"/>
          </a:xfrm>
          <a:prstGeom prst="rect">
            <a:avLst/>
          </a:prstGeom>
        </p:spPr>
      </p:pic>
      <p:pic>
        <p:nvPicPr>
          <p:cNvPr id="5" name="図 4" descr="スクリーンショット 2013-01-20 1.38.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617" y="4840942"/>
            <a:ext cx="2320410" cy="1867647"/>
          </a:xfrm>
          <a:prstGeom prst="rect">
            <a:avLst/>
          </a:prstGeom>
        </p:spPr>
      </p:pic>
    </p:spTree>
    <p:extLst>
      <p:ext uri="{BB962C8B-B14F-4D97-AF65-F5344CB8AC3E}">
        <p14:creationId xmlns:p14="http://schemas.microsoft.com/office/powerpoint/2010/main" val="6058187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en-US" altLang="en-US" sz="3200" dirty="0" smtClean="0"/>
              <a:t>１０</a:t>
            </a:r>
            <a:r>
              <a:rPr lang="ja-JP" altLang="en-US" sz="3200" dirty="0" smtClean="0"/>
              <a:t>、画像の</a:t>
            </a:r>
            <a:r>
              <a:rPr lang="en-US" altLang="ja-JP" sz="3200" dirty="0" smtClean="0"/>
              <a:t>PSF</a:t>
            </a:r>
            <a:r>
              <a:rPr lang="ja-JP" altLang="en-US" sz="3200" dirty="0" smtClean="0"/>
              <a:t>決め：</a:t>
            </a:r>
            <a:r>
              <a:rPr lang="en-US" altLang="ja-JP" sz="3200" dirty="0" err="1" smtClean="0"/>
              <a:t>est_seeing.cl</a:t>
            </a:r>
            <a:r>
              <a:rPr lang="en-US" altLang="ja-JP" sz="3200" dirty="0" smtClean="0"/>
              <a:t> </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943992"/>
            <a:ext cx="8468323" cy="5914008"/>
          </a:xfrm>
        </p:spPr>
        <p:txBody>
          <a:bodyPr>
            <a:noAutofit/>
          </a:bodyPr>
          <a:lstStyle/>
          <a:p>
            <a:r>
              <a:rPr lang="ja-JP" altLang="en-US" sz="2400" b="1" u="sng" dirty="0"/>
              <a:t>ロジック</a:t>
            </a:r>
            <a:endParaRPr lang="en-US" altLang="ja-JP" sz="2400" b="1" u="sng" dirty="0"/>
          </a:p>
          <a:p>
            <a:pPr marL="0" indent="0">
              <a:buNone/>
            </a:pPr>
            <a:r>
              <a:rPr lang="en-US" altLang="en-US" sz="2000" dirty="0" err="1" smtClean="0"/>
              <a:t>画像にSExtractor</a:t>
            </a:r>
            <a:r>
              <a:rPr lang="ja-JP" altLang="en-US" sz="2000" dirty="0" smtClean="0"/>
              <a:t>をかけて星らしいものを複数選び出す。それらの</a:t>
            </a:r>
            <a:r>
              <a:rPr lang="en-US" altLang="ja-JP" sz="2000" dirty="0" smtClean="0"/>
              <a:t>PSF(FWHM)</a:t>
            </a:r>
            <a:r>
              <a:rPr lang="ja-JP" altLang="en-US" sz="2000" dirty="0" smtClean="0"/>
              <a:t>を測って、</a:t>
            </a:r>
            <a:r>
              <a:rPr lang="en-US" altLang="ja-JP" sz="2000" dirty="0" err="1" smtClean="0"/>
              <a:t>mean,midpt,modes</a:t>
            </a:r>
            <a:r>
              <a:rPr lang="ja-JP" altLang="en-US" sz="2000" dirty="0" smtClean="0"/>
              <a:t>などをその画像の</a:t>
            </a:r>
            <a:r>
              <a:rPr lang="en-US" altLang="ja-JP" sz="2000" dirty="0" smtClean="0"/>
              <a:t>PSF</a:t>
            </a:r>
            <a:r>
              <a:rPr lang="ja-JP" altLang="en-US" sz="2000" dirty="0" smtClean="0"/>
              <a:t>として出力する。</a:t>
            </a:r>
            <a:endParaRPr lang="en-US" altLang="ja-JP" sz="2000" dirty="0" smtClean="0"/>
          </a:p>
          <a:p>
            <a:pPr marL="0" indent="0">
              <a:buNone/>
            </a:pPr>
            <a:endParaRPr lang="en-US" altLang="ja-JP" sz="2000" dirty="0"/>
          </a:p>
          <a:p>
            <a:r>
              <a:rPr lang="ja-JP" altLang="en-US" sz="2400" b="1" u="sng" dirty="0" smtClean="0"/>
              <a:t>作業</a:t>
            </a:r>
            <a:endParaRPr lang="en-US" altLang="ja-JP" sz="2000" dirty="0" smtClean="0"/>
          </a:p>
          <a:p>
            <a:pPr marL="0" indent="0">
              <a:buNone/>
            </a:pPr>
            <a:r>
              <a:rPr lang="ja-JP" altLang="en-US" sz="2000" dirty="0"/>
              <a:t>ます</a:t>
            </a:r>
            <a:r>
              <a:rPr lang="ja-JP" altLang="en-US" sz="2000" dirty="0" smtClean="0"/>
              <a:t>゙</a:t>
            </a:r>
            <a:r>
              <a:rPr lang="en-US" altLang="ja-JP" sz="2000" dirty="0" smtClean="0"/>
              <a:t>PSF</a:t>
            </a:r>
            <a:r>
              <a:rPr lang="ja-JP" altLang="en-US" sz="2000" dirty="0" smtClean="0"/>
              <a:t>測りたい画像</a:t>
            </a:r>
            <a:r>
              <a:rPr lang="ja-JP" altLang="en-US" sz="2000" dirty="0"/>
              <a:t>をリスト化</a:t>
            </a:r>
            <a:r>
              <a:rPr lang="ja-JP" altLang="en-US" sz="2000" dirty="0" smtClean="0"/>
              <a:t>（１枚しかなくてもリスト化する）</a:t>
            </a:r>
            <a:endParaRPr lang="en-US" altLang="ja-JP" sz="2000" dirty="0">
              <a:solidFill>
                <a:srgbClr val="0000FF"/>
              </a:solidFill>
            </a:endParaRPr>
          </a:p>
          <a:p>
            <a:pPr marL="0" indent="0">
              <a:buNone/>
            </a:pPr>
            <a:r>
              <a:rPr lang="en-US" altLang="ja-JP" sz="2000" dirty="0">
                <a:solidFill>
                  <a:srgbClr val="0000FF"/>
                </a:solidFill>
              </a:rPr>
              <a:t>% </a:t>
            </a:r>
            <a:r>
              <a:rPr lang="en-US" altLang="ja-JP" sz="2000" dirty="0" err="1">
                <a:solidFill>
                  <a:srgbClr val="0000FF"/>
                </a:solidFill>
              </a:rPr>
              <a:t>ls</a:t>
            </a:r>
            <a:r>
              <a:rPr lang="en-US" altLang="ja-JP" sz="2000" dirty="0">
                <a:solidFill>
                  <a:srgbClr val="0000FF"/>
                </a:solidFill>
              </a:rPr>
              <a:t> </a:t>
            </a:r>
            <a:r>
              <a:rPr lang="en-US" altLang="ja-JP" sz="2000" dirty="0" smtClean="0">
                <a:solidFill>
                  <a:srgbClr val="0000FF"/>
                </a:solidFill>
              </a:rPr>
              <a:t>finM51*.fits </a:t>
            </a:r>
            <a:r>
              <a:rPr lang="en-US" altLang="ja-JP" sz="2000" dirty="0">
                <a:solidFill>
                  <a:srgbClr val="0000FF"/>
                </a:solidFill>
              </a:rPr>
              <a:t>&gt; </a:t>
            </a:r>
            <a:r>
              <a:rPr lang="en-US" altLang="ja-JP" sz="2000" dirty="0" smtClean="0">
                <a:solidFill>
                  <a:srgbClr val="0000FF"/>
                </a:solidFill>
              </a:rPr>
              <a:t>finM51.lis</a:t>
            </a:r>
            <a:endParaRPr lang="en-US" altLang="ja-JP" sz="2000" dirty="0">
              <a:solidFill>
                <a:srgbClr val="0000FF"/>
              </a:solidFill>
            </a:endParaRPr>
          </a:p>
          <a:p>
            <a:pPr marL="0" indent="0">
              <a:buNone/>
            </a:pPr>
            <a:endParaRPr lang="en-US" altLang="ja-JP" sz="2000" dirty="0" smtClean="0"/>
          </a:p>
          <a:p>
            <a:pPr marL="0" indent="0">
              <a:buNone/>
            </a:pPr>
            <a:r>
              <a:rPr lang="ja-JP" altLang="en-US" sz="2000" dirty="0" smtClean="0"/>
              <a:t>作業</a:t>
            </a:r>
            <a:r>
              <a:rPr lang="ja-JP" altLang="en-US" sz="2000" dirty="0"/>
              <a:t>ディレクトリにコピーした </a:t>
            </a:r>
            <a:r>
              <a:rPr lang="en-US" altLang="ja-JP" sz="2000" dirty="0" err="1" smtClean="0"/>
              <a:t>est_seeing.cl</a:t>
            </a:r>
            <a:r>
              <a:rPr lang="en-US" altLang="ja-JP" sz="2000" dirty="0" smtClean="0"/>
              <a:t> </a:t>
            </a:r>
            <a:r>
              <a:rPr lang="ja-JP" altLang="en-US" sz="2000" dirty="0"/>
              <a:t>を開いて以下のように編集 </a:t>
            </a:r>
            <a:endParaRPr lang="en-US" altLang="ja-JP" sz="2000" dirty="0"/>
          </a:p>
          <a:p>
            <a:pPr marL="0" indent="0">
              <a:buNone/>
            </a:pPr>
            <a:r>
              <a:rPr lang="en-US" altLang="ja-JP" sz="2000" dirty="0">
                <a:solidFill>
                  <a:srgbClr val="008000"/>
                </a:solidFill>
              </a:rPr>
              <a:t>########</a:t>
            </a:r>
            <a:r>
              <a:rPr lang="ja-JP" altLang="en-US" sz="2000" dirty="0">
                <a:solidFill>
                  <a:srgbClr val="008000"/>
                </a:solidFill>
              </a:rPr>
              <a:t>書き換えるのはココだけ</a:t>
            </a:r>
            <a:r>
              <a:rPr lang="en-US" altLang="ja-JP" sz="2000" dirty="0">
                <a:solidFill>
                  <a:srgbClr val="008000"/>
                </a:solidFill>
              </a:rPr>
              <a:t>################################</a:t>
            </a:r>
            <a:r>
              <a:rPr lang="en-US" altLang="ja-JP" sz="2000" dirty="0" smtClean="0">
                <a:solidFill>
                  <a:srgbClr val="008000"/>
                </a:solidFill>
              </a:rPr>
              <a:t>#</a:t>
            </a:r>
            <a:endParaRPr lang="en-US" altLang="ja-JP" sz="2000" dirty="0">
              <a:solidFill>
                <a:srgbClr val="008000"/>
              </a:solidFill>
            </a:endParaRPr>
          </a:p>
          <a:p>
            <a:pPr marL="0" indent="0">
              <a:buNone/>
            </a:pPr>
            <a:r>
              <a:rPr lang="en-US" altLang="ja-JP" sz="2000" dirty="0" err="1">
                <a:solidFill>
                  <a:srgbClr val="008000"/>
                </a:solidFill>
              </a:rPr>
              <a:t>objlis</a:t>
            </a:r>
            <a:r>
              <a:rPr lang="en-US" altLang="ja-JP" sz="2000" dirty="0">
                <a:solidFill>
                  <a:srgbClr val="008000"/>
                </a:solidFill>
              </a:rPr>
              <a:t> = </a:t>
            </a:r>
            <a:r>
              <a:rPr lang="en-US" altLang="ja-JP" sz="2000" dirty="0" smtClean="0">
                <a:solidFill>
                  <a:srgbClr val="008000"/>
                </a:solidFill>
              </a:rPr>
              <a:t>“finM51.lis”  </a:t>
            </a:r>
            <a:r>
              <a:rPr lang="en-US" altLang="ja-JP" sz="2000" dirty="0">
                <a:solidFill>
                  <a:srgbClr val="008000"/>
                </a:solidFill>
              </a:rPr>
              <a:t>#</a:t>
            </a:r>
            <a:r>
              <a:rPr lang="ja-JP" altLang="en-US" sz="2000" dirty="0">
                <a:solidFill>
                  <a:srgbClr val="008000"/>
                </a:solidFill>
              </a:rPr>
              <a:t>天体</a:t>
            </a:r>
            <a:r>
              <a:rPr lang="ja-JP" altLang="en-US" sz="2000" dirty="0" smtClean="0">
                <a:solidFill>
                  <a:srgbClr val="008000"/>
                </a:solidFill>
              </a:rPr>
              <a:t>画像リスト、用意しとく</a:t>
            </a:r>
            <a:r>
              <a:rPr lang="en-US" altLang="ja-JP" sz="2000" dirty="0" smtClean="0">
                <a:solidFill>
                  <a:srgbClr val="008000"/>
                </a:solidFill>
              </a:rPr>
              <a:t>#</a:t>
            </a:r>
            <a:endParaRPr lang="en-US" altLang="ja-JP" sz="2000" dirty="0">
              <a:solidFill>
                <a:srgbClr val="008000"/>
              </a:solidFill>
            </a:endParaRPr>
          </a:p>
          <a:p>
            <a:pPr marL="0" indent="0">
              <a:buNone/>
            </a:pPr>
            <a:r>
              <a:rPr lang="en-US" altLang="ja-JP" sz="2000" dirty="0">
                <a:solidFill>
                  <a:srgbClr val="008000"/>
                </a:solidFill>
              </a:rPr>
              <a:t>output = </a:t>
            </a:r>
            <a:r>
              <a:rPr lang="en-US" altLang="ja-JP" sz="2000" dirty="0" smtClean="0">
                <a:solidFill>
                  <a:srgbClr val="008000"/>
                </a:solidFill>
              </a:rPr>
              <a:t>“finM51_PSF.data”  </a:t>
            </a:r>
            <a:r>
              <a:rPr lang="en-US" altLang="ja-JP" sz="2000" dirty="0">
                <a:solidFill>
                  <a:srgbClr val="008000"/>
                </a:solidFill>
              </a:rPr>
              <a:t>#</a:t>
            </a:r>
            <a:r>
              <a:rPr lang="ja-JP" altLang="en-US" sz="2000" dirty="0">
                <a:solidFill>
                  <a:srgbClr val="008000"/>
                </a:solidFill>
              </a:rPr>
              <a:t>最終的に欲しい</a:t>
            </a:r>
            <a:r>
              <a:rPr lang="en-US" altLang="ja-JP" sz="2000" dirty="0">
                <a:solidFill>
                  <a:srgbClr val="008000"/>
                </a:solidFill>
              </a:rPr>
              <a:t>sky</a:t>
            </a:r>
            <a:r>
              <a:rPr lang="ja-JP" altLang="en-US" sz="2000" dirty="0">
                <a:solidFill>
                  <a:srgbClr val="008000"/>
                </a:solidFill>
              </a:rPr>
              <a:t>の平均カウントとそこからの標準偏差</a:t>
            </a:r>
            <a:r>
              <a:rPr lang="en-US" altLang="ja-JP" sz="2000" dirty="0" err="1" smtClean="0">
                <a:solidFill>
                  <a:srgbClr val="008000"/>
                </a:solidFill>
              </a:rPr>
              <a:t>σ_sky</a:t>
            </a:r>
            <a:r>
              <a:rPr lang="ja-JP" altLang="en-US" sz="2000" dirty="0" smtClean="0">
                <a:solidFill>
                  <a:srgbClr val="008000"/>
                </a:solidFill>
              </a:rPr>
              <a:t>などが入る</a:t>
            </a:r>
            <a:r>
              <a:rPr lang="ja-JP" altLang="en-US" sz="2000" dirty="0">
                <a:solidFill>
                  <a:srgbClr val="008000"/>
                </a:solidFill>
              </a:rPr>
              <a:t>ファイル名</a:t>
            </a:r>
            <a:r>
              <a:rPr lang="en-US" altLang="ja-JP" sz="2000" dirty="0" smtClean="0">
                <a:solidFill>
                  <a:srgbClr val="008000"/>
                </a:solidFill>
              </a:rPr>
              <a:t>#</a:t>
            </a:r>
            <a:endParaRPr lang="en-US" altLang="ja-JP" sz="2000" dirty="0">
              <a:solidFill>
                <a:srgbClr val="008000"/>
              </a:solidFill>
            </a:endParaRPr>
          </a:p>
          <a:p>
            <a:pPr marL="0" indent="0">
              <a:buNone/>
            </a:pPr>
            <a:endParaRPr lang="en-US" altLang="ja-JP" sz="2000" dirty="0">
              <a:solidFill>
                <a:srgbClr val="008000"/>
              </a:solidFill>
            </a:endParaRPr>
          </a:p>
          <a:p>
            <a:pPr marL="0" indent="0">
              <a:buNone/>
            </a:pPr>
            <a:r>
              <a:rPr kumimoji="1" lang="ja-JP" altLang="en-US" sz="2000" dirty="0" smtClean="0"/>
              <a:t>（次ページに続く）</a:t>
            </a:r>
            <a:endParaRPr kumimoji="1" lang="en-US" altLang="ja-JP" sz="2000" dirty="0" smtClean="0"/>
          </a:p>
          <a:p>
            <a:pPr marL="0" indent="0">
              <a:buNone/>
            </a:pPr>
            <a:endParaRPr kumimoji="1" lang="ja-JP" altLang="en-US" sz="2000" dirty="0"/>
          </a:p>
        </p:txBody>
      </p:sp>
    </p:spTree>
    <p:extLst>
      <p:ext uri="{BB962C8B-B14F-4D97-AF65-F5344CB8AC3E}">
        <p14:creationId xmlns:p14="http://schemas.microsoft.com/office/powerpoint/2010/main" val="3133202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en-US" altLang="en-US" sz="3200" dirty="0"/>
              <a:t>１０</a:t>
            </a:r>
            <a:r>
              <a:rPr lang="ja-JP" altLang="en-US" sz="3200" dirty="0"/>
              <a:t>、画像の</a:t>
            </a:r>
            <a:r>
              <a:rPr lang="en-US" altLang="ja-JP" sz="3200" dirty="0"/>
              <a:t>PSF</a:t>
            </a:r>
            <a:r>
              <a:rPr lang="ja-JP" altLang="en-US" sz="3200" dirty="0"/>
              <a:t>決め：</a:t>
            </a:r>
            <a:r>
              <a:rPr lang="en-US" altLang="ja-JP" sz="3200" dirty="0" err="1"/>
              <a:t>est_seeing.cl</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pPr marL="0" indent="0">
              <a:buNone/>
            </a:pPr>
            <a:r>
              <a:rPr lang="en-US" altLang="ja-JP" sz="2000" dirty="0">
                <a:solidFill>
                  <a:srgbClr val="008000"/>
                </a:solidFill>
              </a:rPr>
              <a:t>#(1)</a:t>
            </a:r>
            <a:r>
              <a:rPr lang="en-US" altLang="ja-JP" sz="2000" dirty="0" err="1">
                <a:solidFill>
                  <a:srgbClr val="008000"/>
                </a:solidFill>
              </a:rPr>
              <a:t>SExtractor</a:t>
            </a:r>
            <a:r>
              <a:rPr lang="ja-JP" altLang="en-US" sz="2000" dirty="0">
                <a:solidFill>
                  <a:srgbClr val="008000"/>
                </a:solidFill>
              </a:rPr>
              <a:t>のパラメータ設定</a:t>
            </a:r>
            <a:r>
              <a:rPr lang="en-US" altLang="ja-JP" sz="2000" dirty="0">
                <a:solidFill>
                  <a:srgbClr val="008000"/>
                </a:solidFill>
              </a:rPr>
              <a:t>#</a:t>
            </a:r>
          </a:p>
          <a:p>
            <a:pPr marL="0" indent="0">
              <a:buNone/>
            </a:pPr>
            <a:r>
              <a:rPr lang="en-US" altLang="ja-JP" sz="2000" dirty="0" err="1">
                <a:solidFill>
                  <a:srgbClr val="008000"/>
                </a:solidFill>
              </a:rPr>
              <a:t>conf_sex</a:t>
            </a:r>
            <a:r>
              <a:rPr lang="en-US" altLang="ja-JP" sz="2000" dirty="0">
                <a:solidFill>
                  <a:srgbClr val="008000"/>
                </a:solidFill>
              </a:rPr>
              <a:t> = </a:t>
            </a:r>
            <a:r>
              <a:rPr lang="en-US" altLang="ja-JP" sz="2000" dirty="0" smtClean="0">
                <a:solidFill>
                  <a:srgbClr val="008000"/>
                </a:solidFill>
              </a:rPr>
              <a:t>”</a:t>
            </a:r>
            <a:r>
              <a:rPr lang="en-US" altLang="ja-JP" sz="2000" dirty="0" err="1" smtClean="0">
                <a:solidFill>
                  <a:srgbClr val="008000"/>
                </a:solidFill>
              </a:rPr>
              <a:t>detect.sex</a:t>
            </a:r>
            <a:r>
              <a:rPr lang="en-US" altLang="ja-JP" sz="2000" dirty="0">
                <a:solidFill>
                  <a:srgbClr val="008000"/>
                </a:solidFill>
              </a:rPr>
              <a:t>"      #</a:t>
            </a:r>
            <a:r>
              <a:rPr lang="ja-JP" altLang="en-US" sz="2000" dirty="0">
                <a:solidFill>
                  <a:srgbClr val="008000"/>
                </a:solidFill>
              </a:rPr>
              <a:t>出力ファイルや</a:t>
            </a:r>
            <a:r>
              <a:rPr lang="en-US" altLang="ja-JP" sz="2000" dirty="0" err="1">
                <a:solidFill>
                  <a:srgbClr val="008000"/>
                </a:solidFill>
              </a:rPr>
              <a:t>param</a:t>
            </a:r>
            <a:r>
              <a:rPr lang="ja-JP" altLang="en-US" sz="2000" dirty="0">
                <a:solidFill>
                  <a:srgbClr val="008000"/>
                </a:solidFill>
              </a:rPr>
              <a:t>ファイル</a:t>
            </a:r>
            <a:r>
              <a:rPr lang="en-US" altLang="ja-JP" sz="2000" dirty="0">
                <a:solidFill>
                  <a:srgbClr val="008000"/>
                </a:solidFill>
              </a:rPr>
              <a:t>,Aperture</a:t>
            </a:r>
            <a:r>
              <a:rPr lang="ja-JP" altLang="en-US" sz="2000" dirty="0">
                <a:solidFill>
                  <a:srgbClr val="008000"/>
                </a:solidFill>
              </a:rPr>
              <a:t>がどうであれあとで全部指定されるのでココに入るパラメータファイルはなんでもいい</a:t>
            </a:r>
            <a:r>
              <a:rPr lang="en-US" altLang="ja-JP" sz="2000" dirty="0">
                <a:solidFill>
                  <a:srgbClr val="008000"/>
                </a:solidFill>
              </a:rPr>
              <a:t>#</a:t>
            </a:r>
          </a:p>
          <a:p>
            <a:pPr marL="0" indent="0">
              <a:buNone/>
            </a:pPr>
            <a:r>
              <a:rPr lang="en-US" altLang="ja-JP" sz="2000" dirty="0">
                <a:solidFill>
                  <a:srgbClr val="008000"/>
                </a:solidFill>
              </a:rPr>
              <a:t>aperture=10  #aperture</a:t>
            </a:r>
            <a:r>
              <a:rPr lang="ja-JP" altLang="en-US" sz="2000" dirty="0">
                <a:solidFill>
                  <a:srgbClr val="008000"/>
                </a:solidFill>
              </a:rPr>
              <a:t>の設定</a:t>
            </a:r>
            <a:r>
              <a:rPr lang="en-US" altLang="ja-JP" sz="2000" dirty="0">
                <a:solidFill>
                  <a:srgbClr val="008000"/>
                </a:solidFill>
              </a:rPr>
              <a:t>#</a:t>
            </a:r>
          </a:p>
          <a:p>
            <a:pPr marL="0" indent="0">
              <a:buNone/>
            </a:pPr>
            <a:r>
              <a:rPr lang="en-US" altLang="ja-JP" sz="2000" dirty="0" err="1">
                <a:solidFill>
                  <a:srgbClr val="008000"/>
                </a:solidFill>
              </a:rPr>
              <a:t>pscale</a:t>
            </a:r>
            <a:r>
              <a:rPr lang="en-US" altLang="ja-JP" sz="2000" dirty="0">
                <a:solidFill>
                  <a:srgbClr val="008000"/>
                </a:solidFill>
              </a:rPr>
              <a:t>=1.38 #1pixel</a:t>
            </a:r>
            <a:r>
              <a:rPr lang="ja-JP" altLang="en-US" sz="2000" dirty="0">
                <a:solidFill>
                  <a:srgbClr val="008000"/>
                </a:solidFill>
              </a:rPr>
              <a:t>を見込む角度</a:t>
            </a:r>
            <a:r>
              <a:rPr lang="en-US" altLang="ja-JP" sz="2000" dirty="0">
                <a:solidFill>
                  <a:srgbClr val="008000"/>
                </a:solidFill>
              </a:rPr>
              <a:t>(</a:t>
            </a:r>
            <a:r>
              <a:rPr lang="en-US" altLang="ja-JP" sz="2000" dirty="0" err="1">
                <a:solidFill>
                  <a:srgbClr val="008000"/>
                </a:solidFill>
              </a:rPr>
              <a:t>arcsec</a:t>
            </a:r>
            <a:r>
              <a:rPr lang="en-US" altLang="ja-JP" sz="2000" dirty="0">
                <a:solidFill>
                  <a:srgbClr val="008000"/>
                </a:solidFill>
              </a:rPr>
              <a:t>)#</a:t>
            </a:r>
          </a:p>
          <a:p>
            <a:pPr marL="0" indent="0">
              <a:buNone/>
            </a:pPr>
            <a:r>
              <a:rPr lang="en-US" altLang="ja-JP" sz="2000" dirty="0" err="1">
                <a:solidFill>
                  <a:srgbClr val="008000"/>
                </a:solidFill>
              </a:rPr>
              <a:t>minarea</a:t>
            </a:r>
            <a:r>
              <a:rPr lang="en-US" altLang="ja-JP" sz="2000" dirty="0">
                <a:solidFill>
                  <a:srgbClr val="008000"/>
                </a:solidFill>
              </a:rPr>
              <a:t>=10 #DETECT_MINAREA#</a:t>
            </a:r>
          </a:p>
          <a:p>
            <a:pPr marL="0" indent="0">
              <a:buNone/>
            </a:pPr>
            <a:r>
              <a:rPr lang="en-US" altLang="ja-JP" sz="2000" dirty="0">
                <a:solidFill>
                  <a:srgbClr val="008000"/>
                </a:solidFill>
              </a:rPr>
              <a:t>threshold=5 #DETECT_THRESHOLD#</a:t>
            </a:r>
          </a:p>
          <a:p>
            <a:pPr marL="0" indent="0">
              <a:buNone/>
            </a:pPr>
            <a:r>
              <a:rPr lang="en-US" altLang="ja-JP" sz="2000" dirty="0">
                <a:solidFill>
                  <a:srgbClr val="008000"/>
                </a:solidFill>
              </a:rPr>
              <a:t>zero=25.2 #</a:t>
            </a:r>
            <a:r>
              <a:rPr lang="ja-JP" altLang="en-US" sz="2000" dirty="0">
                <a:solidFill>
                  <a:srgbClr val="008000"/>
                </a:solidFill>
              </a:rPr>
              <a:t>画像のゼロ点</a:t>
            </a:r>
            <a:r>
              <a:rPr lang="en-US" altLang="ja-JP" sz="2000" dirty="0">
                <a:solidFill>
                  <a:srgbClr val="008000"/>
                </a:solidFill>
              </a:rPr>
              <a:t>(</a:t>
            </a:r>
            <a:r>
              <a:rPr lang="ja-JP" altLang="en-US" sz="2000" dirty="0">
                <a:solidFill>
                  <a:srgbClr val="008000"/>
                </a:solidFill>
              </a:rPr>
              <a:t>１秒あたりでなく積分時間あたり</a:t>
            </a:r>
            <a:r>
              <a:rPr lang="en-US" altLang="ja-JP" sz="2000" dirty="0">
                <a:solidFill>
                  <a:srgbClr val="008000"/>
                </a:solidFill>
              </a:rPr>
              <a:t>) </a:t>
            </a:r>
            <a:r>
              <a:rPr lang="ja-JP" altLang="en-US" sz="2000" dirty="0">
                <a:solidFill>
                  <a:srgbClr val="008000"/>
                </a:solidFill>
              </a:rPr>
              <a:t>今は適当</a:t>
            </a:r>
            <a:r>
              <a:rPr lang="en-US" altLang="ja-JP" sz="2000" dirty="0">
                <a:solidFill>
                  <a:srgbClr val="008000"/>
                </a:solidFill>
              </a:rPr>
              <a:t>#</a:t>
            </a:r>
          </a:p>
          <a:p>
            <a:pPr marL="0" indent="0">
              <a:buNone/>
            </a:pPr>
            <a:r>
              <a:rPr lang="en-US" altLang="ja-JP" sz="2000" dirty="0" err="1">
                <a:solidFill>
                  <a:srgbClr val="008000"/>
                </a:solidFill>
              </a:rPr>
              <a:t>seeing_sex</a:t>
            </a:r>
            <a:r>
              <a:rPr lang="en-US" altLang="ja-JP" sz="2000" dirty="0">
                <a:solidFill>
                  <a:srgbClr val="008000"/>
                </a:solidFill>
              </a:rPr>
              <a:t>=10  #[</a:t>
            </a:r>
            <a:r>
              <a:rPr lang="en-US" altLang="ja-JP" sz="2000" dirty="0" err="1">
                <a:solidFill>
                  <a:srgbClr val="008000"/>
                </a:solidFill>
              </a:rPr>
              <a:t>arcsec</a:t>
            </a:r>
            <a:r>
              <a:rPr lang="en-US" altLang="ja-JP" sz="2000" dirty="0">
                <a:solidFill>
                  <a:srgbClr val="008000"/>
                </a:solidFill>
              </a:rPr>
              <a:t>]</a:t>
            </a:r>
            <a:r>
              <a:rPr lang="ja-JP" altLang="en-US" sz="2000" dirty="0">
                <a:solidFill>
                  <a:srgbClr val="008000"/>
                </a:solidFill>
              </a:rPr>
              <a:t>最初に</a:t>
            </a:r>
            <a:r>
              <a:rPr lang="en-US" altLang="ja-JP" sz="2000" dirty="0">
                <a:solidFill>
                  <a:srgbClr val="008000"/>
                </a:solidFill>
              </a:rPr>
              <a:t>FWHM</a:t>
            </a:r>
            <a:r>
              <a:rPr lang="ja-JP" altLang="en-US" sz="2000" dirty="0">
                <a:solidFill>
                  <a:srgbClr val="008000"/>
                </a:solidFill>
              </a:rPr>
              <a:t>の見当値を入力しとく</a:t>
            </a:r>
            <a:r>
              <a:rPr lang="en-US" altLang="ja-JP" sz="2000" dirty="0">
                <a:solidFill>
                  <a:srgbClr val="008000"/>
                </a:solidFill>
              </a:rPr>
              <a:t>(</a:t>
            </a:r>
            <a:r>
              <a:rPr lang="ja-JP" altLang="en-US" sz="2000" dirty="0">
                <a:solidFill>
                  <a:srgbClr val="008000"/>
                </a:solidFill>
              </a:rPr>
              <a:t>大体でいい</a:t>
            </a:r>
            <a:r>
              <a:rPr lang="en-US" altLang="ja-JP" sz="2000" dirty="0">
                <a:solidFill>
                  <a:srgbClr val="008000"/>
                </a:solidFill>
              </a:rPr>
              <a:t>)</a:t>
            </a:r>
          </a:p>
          <a:p>
            <a:pPr marL="0" indent="0">
              <a:buNone/>
            </a:pPr>
            <a:r>
              <a:rPr lang="en-US" altLang="ja-JP" sz="2000" dirty="0" err="1">
                <a:solidFill>
                  <a:srgbClr val="008000"/>
                </a:solidFill>
              </a:rPr>
              <a:t>strra_min</a:t>
            </a:r>
            <a:r>
              <a:rPr lang="en-US" altLang="ja-JP" sz="2000" dirty="0">
                <a:solidFill>
                  <a:srgbClr val="008000"/>
                </a:solidFill>
              </a:rPr>
              <a:t>=100   #</a:t>
            </a:r>
            <a:r>
              <a:rPr lang="ja-JP" altLang="en-US" sz="2000" dirty="0">
                <a:solidFill>
                  <a:srgbClr val="008000"/>
                </a:solidFill>
              </a:rPr>
              <a:t>各画像から星を選び出す時の位置しばり</a:t>
            </a:r>
            <a:r>
              <a:rPr lang="en-US" altLang="ja-JP" sz="2000" dirty="0">
                <a:solidFill>
                  <a:srgbClr val="008000"/>
                </a:solidFill>
              </a:rPr>
              <a:t>. X</a:t>
            </a:r>
            <a:r>
              <a:rPr lang="ja-JP" altLang="en-US" sz="2000" dirty="0">
                <a:solidFill>
                  <a:srgbClr val="008000"/>
                </a:solidFill>
              </a:rPr>
              <a:t>座標</a:t>
            </a:r>
            <a:r>
              <a:rPr lang="en-US" altLang="ja-JP" sz="2000" dirty="0">
                <a:solidFill>
                  <a:srgbClr val="008000"/>
                </a:solidFill>
              </a:rPr>
              <a:t>.Image</a:t>
            </a:r>
            <a:r>
              <a:rPr lang="ja-JP" altLang="en-US" sz="2000" dirty="0">
                <a:solidFill>
                  <a:srgbClr val="008000"/>
                </a:solidFill>
              </a:rPr>
              <a:t>座標</a:t>
            </a:r>
            <a:r>
              <a:rPr lang="en-US" altLang="ja-JP" sz="2000" dirty="0">
                <a:solidFill>
                  <a:srgbClr val="008000"/>
                </a:solidFill>
              </a:rPr>
              <a:t>#</a:t>
            </a:r>
          </a:p>
          <a:p>
            <a:pPr marL="0" indent="0">
              <a:buNone/>
            </a:pPr>
            <a:r>
              <a:rPr lang="en-US" altLang="ja-JP" sz="2000" dirty="0" err="1">
                <a:solidFill>
                  <a:srgbClr val="008000"/>
                </a:solidFill>
              </a:rPr>
              <a:t>strra_max</a:t>
            </a:r>
            <a:r>
              <a:rPr lang="en-US" altLang="ja-JP" sz="2000" dirty="0">
                <a:solidFill>
                  <a:srgbClr val="008000"/>
                </a:solidFill>
              </a:rPr>
              <a:t>=2900   </a:t>
            </a:r>
          </a:p>
          <a:p>
            <a:pPr marL="0" indent="0">
              <a:buNone/>
            </a:pPr>
            <a:r>
              <a:rPr lang="en-US" altLang="ja-JP" sz="2000" dirty="0" err="1">
                <a:solidFill>
                  <a:srgbClr val="008000"/>
                </a:solidFill>
              </a:rPr>
              <a:t>strdec_min</a:t>
            </a:r>
            <a:r>
              <a:rPr lang="en-US" altLang="ja-JP" sz="2000" dirty="0">
                <a:solidFill>
                  <a:srgbClr val="008000"/>
                </a:solidFill>
              </a:rPr>
              <a:t>=100  #y</a:t>
            </a:r>
            <a:r>
              <a:rPr lang="ja-JP" altLang="en-US" sz="2000" dirty="0">
                <a:solidFill>
                  <a:srgbClr val="008000"/>
                </a:solidFill>
              </a:rPr>
              <a:t>座標</a:t>
            </a:r>
            <a:r>
              <a:rPr lang="en-US" altLang="ja-JP" sz="2000" dirty="0">
                <a:solidFill>
                  <a:srgbClr val="008000"/>
                </a:solidFill>
              </a:rPr>
              <a:t>#</a:t>
            </a:r>
          </a:p>
          <a:p>
            <a:pPr marL="0" indent="0">
              <a:buNone/>
            </a:pPr>
            <a:r>
              <a:rPr lang="en-US" altLang="ja-JP" sz="2000" dirty="0" err="1">
                <a:solidFill>
                  <a:srgbClr val="008000"/>
                </a:solidFill>
              </a:rPr>
              <a:t>strdec_max</a:t>
            </a:r>
            <a:r>
              <a:rPr lang="en-US" altLang="ja-JP" sz="2000" dirty="0">
                <a:solidFill>
                  <a:srgbClr val="008000"/>
                </a:solidFill>
              </a:rPr>
              <a:t>=</a:t>
            </a:r>
            <a:r>
              <a:rPr lang="en-US" altLang="ja-JP" sz="2000" dirty="0" smtClean="0">
                <a:solidFill>
                  <a:srgbClr val="008000"/>
                </a:solidFill>
              </a:rPr>
              <a:t>2900</a:t>
            </a:r>
          </a:p>
          <a:p>
            <a:pPr marL="0" indent="0">
              <a:buNone/>
            </a:pPr>
            <a:endParaRPr lang="en-US" altLang="ja-JP" sz="2000" dirty="0">
              <a:solidFill>
                <a:srgbClr val="008000"/>
              </a:solidFill>
            </a:endParaRPr>
          </a:p>
          <a:p>
            <a:pPr marL="0" indent="0">
              <a:buNone/>
            </a:pPr>
            <a:r>
              <a:rPr lang="ja-JP" altLang="en-US" sz="2000" dirty="0"/>
              <a:t>（次ページに続く</a:t>
            </a:r>
            <a:r>
              <a:rPr lang="ja-JP" altLang="en-US" sz="2000" dirty="0" smtClean="0"/>
              <a:t>）</a:t>
            </a:r>
            <a:endParaRPr lang="en-US" altLang="ja-JP" sz="2000" dirty="0"/>
          </a:p>
        </p:txBody>
      </p:sp>
    </p:spTree>
    <p:extLst>
      <p:ext uri="{BB962C8B-B14F-4D97-AF65-F5344CB8AC3E}">
        <p14:creationId xmlns:p14="http://schemas.microsoft.com/office/powerpoint/2010/main" val="1553639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TOKRED </a:t>
            </a:r>
            <a:r>
              <a:rPr lang="ja-JP" altLang="en-US" sz="3200" dirty="0" smtClean="0"/>
              <a:t>内容物 </a:t>
            </a:r>
            <a:endParaRPr kumimoji="1" lang="ja-JP" altLang="en-US" sz="3200" dirty="0"/>
          </a:p>
        </p:txBody>
      </p:sp>
      <p:sp>
        <p:nvSpPr>
          <p:cNvPr id="3" name="コンテンツ プレースホルダー 2"/>
          <p:cNvSpPr>
            <a:spLocks noGrp="1"/>
          </p:cNvSpPr>
          <p:nvPr>
            <p:ph idx="1"/>
          </p:nvPr>
        </p:nvSpPr>
        <p:spPr>
          <a:xfrm>
            <a:off x="375635" y="1071880"/>
            <a:ext cx="8468323" cy="5786120"/>
          </a:xfrm>
        </p:spPr>
        <p:txBody>
          <a:bodyPr>
            <a:normAutofit/>
          </a:bodyPr>
          <a:lstStyle/>
          <a:p>
            <a:pPr marL="0" indent="0">
              <a:buNone/>
            </a:pPr>
            <a:r>
              <a:rPr lang="ja-JP" altLang="en-US" sz="2000" dirty="0" smtClean="0"/>
              <a:t>マニュアル＆装置情報などが載ってるポスター（</a:t>
            </a:r>
            <a:r>
              <a:rPr lang="en-US" altLang="ja-JP" sz="2000" dirty="0" err="1" smtClean="0"/>
              <a:t>telescope.pdf</a:t>
            </a:r>
            <a:r>
              <a:rPr lang="ja-JP" altLang="en-US" sz="2000" dirty="0" smtClean="0"/>
              <a:t>）</a:t>
            </a:r>
            <a:endParaRPr lang="en-US" altLang="ja-JP" sz="2000" dirty="0" smtClean="0"/>
          </a:p>
          <a:p>
            <a:pPr marL="0" indent="0">
              <a:buNone/>
            </a:pPr>
            <a:r>
              <a:rPr lang="en-US" altLang="ja-JP" sz="2000" dirty="0" smtClean="0"/>
              <a:t>1</a:t>
            </a:r>
            <a:r>
              <a:rPr lang="ja-JP" altLang="en-US" sz="2000" dirty="0"/>
              <a:t>、 </a:t>
            </a:r>
            <a:r>
              <a:rPr lang="en-US" altLang="ja-JP" sz="2000" dirty="0" err="1"/>
              <a:t>mkdark.cl</a:t>
            </a:r>
            <a:r>
              <a:rPr lang="en-US" altLang="ja-JP" sz="2000" dirty="0"/>
              <a:t> </a:t>
            </a:r>
            <a:r>
              <a:rPr lang="ja-JP" altLang="en-US" sz="2000" dirty="0"/>
              <a:t>・・・ </a:t>
            </a:r>
            <a:r>
              <a:rPr lang="en-US" altLang="ja-JP" sz="2000" dirty="0"/>
              <a:t>dark </a:t>
            </a:r>
            <a:r>
              <a:rPr lang="ja-JP" altLang="en-US" sz="2000" dirty="0"/>
              <a:t>または </a:t>
            </a:r>
            <a:r>
              <a:rPr lang="en-US" altLang="ja-JP" sz="2000" dirty="0"/>
              <a:t>bias </a:t>
            </a:r>
            <a:r>
              <a:rPr lang="ja-JP" altLang="en-US" sz="2000" dirty="0"/>
              <a:t>作成</a:t>
            </a:r>
            <a:br>
              <a:rPr lang="ja-JP" altLang="en-US" sz="2000" dirty="0"/>
            </a:br>
            <a:r>
              <a:rPr lang="en-US" altLang="ja-JP" sz="2000" dirty="0"/>
              <a:t>2</a:t>
            </a:r>
            <a:r>
              <a:rPr lang="ja-JP" altLang="en-US" sz="2000" dirty="0"/>
              <a:t>、 </a:t>
            </a:r>
            <a:r>
              <a:rPr lang="en-US" altLang="ja-JP" sz="2000" dirty="0" err="1"/>
              <a:t>mkflat.cl</a:t>
            </a:r>
            <a:r>
              <a:rPr lang="en-US" altLang="ja-JP" sz="2000" dirty="0"/>
              <a:t> </a:t>
            </a:r>
            <a:r>
              <a:rPr lang="ja-JP" altLang="en-US" sz="2000" dirty="0"/>
              <a:t>・・・ </a:t>
            </a:r>
            <a:r>
              <a:rPr lang="en-US" altLang="ja-JP" sz="2000" dirty="0"/>
              <a:t>flat </a:t>
            </a:r>
            <a:r>
              <a:rPr lang="ja-JP" altLang="en-US" sz="2000" dirty="0"/>
              <a:t>作成</a:t>
            </a:r>
            <a:br>
              <a:rPr lang="ja-JP" altLang="en-US" sz="2000" dirty="0"/>
            </a:br>
            <a:r>
              <a:rPr lang="en-US" altLang="ja-JP" sz="2000" dirty="0"/>
              <a:t>3</a:t>
            </a:r>
            <a:r>
              <a:rPr lang="ja-JP" altLang="en-US" sz="2000" dirty="0"/>
              <a:t>、 </a:t>
            </a:r>
            <a:r>
              <a:rPr lang="en-US" altLang="ja-JP" sz="2000" dirty="0" err="1"/>
              <a:t>flatfield.cl</a:t>
            </a:r>
            <a:r>
              <a:rPr lang="en-US" altLang="ja-JP" sz="2000" dirty="0"/>
              <a:t> </a:t>
            </a:r>
            <a:r>
              <a:rPr lang="ja-JP" altLang="en-US" sz="2000" dirty="0"/>
              <a:t>・・・ </a:t>
            </a:r>
            <a:r>
              <a:rPr lang="en-US" altLang="ja-JP" sz="2000" dirty="0"/>
              <a:t>object </a:t>
            </a:r>
            <a:r>
              <a:rPr lang="ja-JP" altLang="en-US" sz="2000" dirty="0"/>
              <a:t>フレームの </a:t>
            </a:r>
            <a:r>
              <a:rPr lang="en-US" altLang="ja-JP" sz="2000" dirty="0"/>
              <a:t>dark </a:t>
            </a:r>
            <a:r>
              <a:rPr lang="ja-JP" altLang="en-US" sz="2000" dirty="0"/>
              <a:t>引き</a:t>
            </a:r>
            <a:r>
              <a:rPr lang="en-US" altLang="ja-JP" sz="2000" dirty="0"/>
              <a:t>&amp; flat </a:t>
            </a:r>
            <a:r>
              <a:rPr lang="ja-JP" altLang="en-US" sz="2000" dirty="0"/>
              <a:t>割り</a:t>
            </a:r>
            <a:br>
              <a:rPr lang="ja-JP" altLang="en-US" sz="2000" dirty="0"/>
            </a:br>
            <a:r>
              <a:rPr lang="en-US" altLang="ja-JP" sz="2000" dirty="0"/>
              <a:t>4</a:t>
            </a:r>
            <a:r>
              <a:rPr lang="ja-JP" altLang="en-US" sz="2000" dirty="0"/>
              <a:t>、 </a:t>
            </a:r>
            <a:r>
              <a:rPr lang="en-US" altLang="ja-JP" sz="2000" dirty="0" err="1"/>
              <a:t>subsky-simple.cl</a:t>
            </a:r>
            <a:r>
              <a:rPr lang="en-US" altLang="ja-JP" sz="2000" dirty="0"/>
              <a:t> </a:t>
            </a:r>
            <a:r>
              <a:rPr lang="ja-JP" altLang="en-US" sz="2000" dirty="0"/>
              <a:t>・・・単純な </a:t>
            </a:r>
            <a:r>
              <a:rPr lang="en-US" altLang="ja-JP" sz="2000" dirty="0"/>
              <a:t>sky </a:t>
            </a:r>
            <a:r>
              <a:rPr lang="ja-JP" altLang="en-US" sz="2000" dirty="0"/>
              <a:t>引き</a:t>
            </a:r>
            <a:br>
              <a:rPr lang="ja-JP" altLang="en-US" sz="2000" dirty="0"/>
            </a:br>
            <a:r>
              <a:rPr lang="en-US" altLang="ja-JP" sz="2000" dirty="0"/>
              <a:t>5</a:t>
            </a:r>
            <a:r>
              <a:rPr lang="ja-JP" altLang="en-US" sz="2000" dirty="0"/>
              <a:t>、 </a:t>
            </a:r>
            <a:r>
              <a:rPr lang="en-US" altLang="ja-JP" sz="2000" dirty="0" err="1"/>
              <a:t>obj-detection.sh</a:t>
            </a:r>
            <a:r>
              <a:rPr lang="en-US" altLang="ja-JP" sz="2000" dirty="0"/>
              <a:t> </a:t>
            </a:r>
            <a:r>
              <a:rPr lang="ja-JP" altLang="en-US" sz="2000" dirty="0"/>
              <a:t>・・・複数画像への天体検出とカタログ作成</a:t>
            </a:r>
            <a:br>
              <a:rPr lang="ja-JP" altLang="en-US" sz="2000" dirty="0"/>
            </a:br>
            <a:r>
              <a:rPr lang="en-US" altLang="ja-JP" sz="2000" dirty="0"/>
              <a:t>6</a:t>
            </a:r>
            <a:r>
              <a:rPr lang="ja-JP" altLang="en-US" sz="2000" dirty="0"/>
              <a:t>、 </a:t>
            </a:r>
            <a:r>
              <a:rPr lang="en-US" altLang="ja-JP" sz="2000" dirty="0"/>
              <a:t>position-</a:t>
            </a:r>
            <a:r>
              <a:rPr lang="en-US" altLang="ja-JP" sz="2000" dirty="0" err="1"/>
              <a:t>match.cl</a:t>
            </a:r>
            <a:r>
              <a:rPr lang="en-US" altLang="ja-JP" sz="2000" dirty="0"/>
              <a:t> </a:t>
            </a:r>
            <a:r>
              <a:rPr lang="ja-JP" altLang="en-US" sz="2000" dirty="0"/>
              <a:t>・・・画像の位置合わせ </a:t>
            </a:r>
            <a:r>
              <a:rPr lang="en-US" altLang="ja-JP" sz="2000" dirty="0"/>
              <a:t>(</a:t>
            </a:r>
            <a:r>
              <a:rPr lang="en-US" altLang="ja-JP" sz="2000" dirty="0" err="1"/>
              <a:t>xyxymatch,geomap,geotran</a:t>
            </a:r>
            <a:r>
              <a:rPr lang="en-US" altLang="ja-JP" sz="2000" dirty="0"/>
              <a:t>) </a:t>
            </a:r>
          </a:p>
          <a:p>
            <a:pPr marL="0" indent="0">
              <a:buNone/>
            </a:pPr>
            <a:r>
              <a:rPr lang="en-US" altLang="ja-JP" sz="2000" dirty="0"/>
              <a:t>7</a:t>
            </a:r>
            <a:r>
              <a:rPr lang="ja-JP" altLang="en-US" sz="2000" dirty="0" smtClean="0"/>
              <a:t>、</a:t>
            </a:r>
            <a:r>
              <a:rPr lang="en-US" altLang="ja-JP" sz="2000" dirty="0" err="1" smtClean="0"/>
              <a:t>final_imcomb.cl</a:t>
            </a:r>
            <a:r>
              <a:rPr lang="en-US" altLang="ja-JP" sz="2000" dirty="0" smtClean="0"/>
              <a:t> </a:t>
            </a:r>
            <a:r>
              <a:rPr lang="ja-JP" altLang="en-US" sz="2000" dirty="0"/>
              <a:t>・・・位置合わせされた画像のスタッキング</a:t>
            </a:r>
            <a:br>
              <a:rPr lang="ja-JP" altLang="en-US" sz="2000" dirty="0"/>
            </a:br>
            <a:r>
              <a:rPr lang="en-US" altLang="ja-JP" sz="2000" dirty="0"/>
              <a:t>8</a:t>
            </a:r>
            <a:r>
              <a:rPr lang="ja-JP" altLang="en-US" sz="2000" dirty="0"/>
              <a:t>、 </a:t>
            </a:r>
            <a:r>
              <a:rPr lang="en-US" altLang="ja-JP" sz="2000" dirty="0" err="1"/>
              <a:t>mknoiseimage.cl</a:t>
            </a:r>
            <a:r>
              <a:rPr lang="en-US" altLang="ja-JP" sz="2000" dirty="0"/>
              <a:t> </a:t>
            </a:r>
            <a:r>
              <a:rPr lang="ja-JP" altLang="en-US" sz="2000" dirty="0"/>
              <a:t>・・・画像の天体部分をノイズで埋めて仮想 </a:t>
            </a:r>
            <a:r>
              <a:rPr lang="en-US" altLang="ja-JP" sz="2000" dirty="0"/>
              <a:t>sky </a:t>
            </a:r>
            <a:r>
              <a:rPr lang="ja-JP" altLang="en-US" sz="2000" dirty="0" smtClean="0"/>
              <a:t>画像作成</a:t>
            </a:r>
            <a:endParaRPr lang="en-US" altLang="ja-JP" sz="2000" dirty="0" smtClean="0"/>
          </a:p>
          <a:p>
            <a:pPr marL="0" indent="0">
              <a:buNone/>
            </a:pPr>
            <a:r>
              <a:rPr lang="en-US" altLang="ja-JP" sz="2000" dirty="0" smtClean="0"/>
              <a:t>9</a:t>
            </a:r>
            <a:r>
              <a:rPr lang="ja-JP" altLang="en-US" sz="2000" dirty="0"/>
              <a:t>、 </a:t>
            </a:r>
            <a:r>
              <a:rPr lang="en-US" altLang="ja-JP" sz="2000" dirty="0" err="1"/>
              <a:t>estbackerr.cl</a:t>
            </a:r>
            <a:r>
              <a:rPr lang="en-US" altLang="ja-JP" sz="2000" dirty="0"/>
              <a:t> </a:t>
            </a:r>
            <a:r>
              <a:rPr lang="ja-JP" altLang="en-US" sz="2000" dirty="0"/>
              <a:t>・・・画像のバックグラウンドノイズのゆらぎ </a:t>
            </a:r>
            <a:r>
              <a:rPr lang="en-US" altLang="ja-JP" sz="2000" dirty="0"/>
              <a:t>(1σ) </a:t>
            </a:r>
            <a:r>
              <a:rPr lang="ja-JP" altLang="en-US" sz="2000" dirty="0"/>
              <a:t>を測定する</a:t>
            </a:r>
            <a:br>
              <a:rPr lang="ja-JP" altLang="en-US" sz="2000" dirty="0"/>
            </a:br>
            <a:r>
              <a:rPr lang="en-US" altLang="ja-JP" sz="2000" dirty="0" smtClean="0"/>
              <a:t>10</a:t>
            </a:r>
            <a:r>
              <a:rPr lang="ja-JP" altLang="en-US" sz="2000" dirty="0" smtClean="0"/>
              <a:t>、</a:t>
            </a:r>
            <a:r>
              <a:rPr lang="en-US" altLang="ja-JP" sz="2000" dirty="0" err="1" smtClean="0"/>
              <a:t>est_seeing.cl</a:t>
            </a:r>
            <a:r>
              <a:rPr lang="ja-JP" altLang="en-US" sz="2000" dirty="0" smtClean="0"/>
              <a:t>・・・複数の星を使って、画像の</a:t>
            </a:r>
            <a:r>
              <a:rPr lang="en-US" altLang="ja-JP" sz="2000" dirty="0" smtClean="0"/>
              <a:t>PSF</a:t>
            </a:r>
            <a:r>
              <a:rPr lang="ja-JP" altLang="en-US" sz="2000" dirty="0" smtClean="0"/>
              <a:t>を求める</a:t>
            </a:r>
            <a:endParaRPr lang="en-US" altLang="ja-JP" sz="2000" dirty="0" smtClean="0"/>
          </a:p>
          <a:p>
            <a:pPr marL="0" indent="0">
              <a:buNone/>
            </a:pPr>
            <a:r>
              <a:rPr lang="en-US" altLang="ja-JP" sz="2000" dirty="0" smtClean="0"/>
              <a:t>( </a:t>
            </a:r>
            <a:r>
              <a:rPr lang="ja-JP" altLang="en-US" sz="2000" dirty="0"/>
              <a:t>おまけ </a:t>
            </a:r>
            <a:r>
              <a:rPr lang="en-US" altLang="ja-JP" sz="2000" dirty="0"/>
              <a:t>)</a:t>
            </a:r>
            <a:r>
              <a:rPr lang="en-US" altLang="ja-JP" sz="2000" dirty="0" err="1"/>
              <a:t>estTIME.cl</a:t>
            </a:r>
            <a:r>
              <a:rPr lang="en-US" altLang="ja-JP" sz="2000" dirty="0"/>
              <a:t> </a:t>
            </a:r>
            <a:r>
              <a:rPr lang="ja-JP" altLang="en-US" sz="2000" dirty="0"/>
              <a:t>・・・画像の時刻を調べる</a:t>
            </a:r>
            <a:br>
              <a:rPr lang="ja-JP" altLang="en-US" sz="2000" dirty="0"/>
            </a:br>
            <a:r>
              <a:rPr lang="en-US" altLang="ja-JP" sz="2000" dirty="0"/>
              <a:t>( </a:t>
            </a:r>
            <a:r>
              <a:rPr lang="ja-JP" altLang="en-US" sz="2000" dirty="0"/>
              <a:t>おまけ </a:t>
            </a:r>
            <a:r>
              <a:rPr lang="en-US" altLang="ja-JP" sz="2000" dirty="0"/>
              <a:t>)</a:t>
            </a:r>
            <a:r>
              <a:rPr lang="en-US" altLang="ja-JP" sz="2000" dirty="0" err="1"/>
              <a:t>namechange.sh</a:t>
            </a:r>
            <a:r>
              <a:rPr lang="en-US" altLang="ja-JP" sz="2000" dirty="0"/>
              <a:t> </a:t>
            </a:r>
            <a:r>
              <a:rPr lang="ja-JP" altLang="en-US" sz="2000" dirty="0"/>
              <a:t>・・・画像の名称変更 </a:t>
            </a:r>
            <a:r>
              <a:rPr lang="en-US" altLang="ja-JP" sz="2000" dirty="0"/>
              <a:t>( </a:t>
            </a:r>
            <a:r>
              <a:rPr lang="ja-JP" altLang="en-US" sz="2000" dirty="0"/>
              <a:t>あまり使い勝手よくない </a:t>
            </a:r>
            <a:r>
              <a:rPr lang="en-US" altLang="ja-JP" sz="2000" dirty="0"/>
              <a:t>)</a:t>
            </a:r>
            <a:br>
              <a:rPr lang="en-US" altLang="ja-JP" sz="2000" dirty="0"/>
            </a:br>
            <a:r>
              <a:rPr lang="en-US" altLang="ja-JP" sz="2000" dirty="0"/>
              <a:t>( </a:t>
            </a:r>
            <a:r>
              <a:rPr lang="ja-JP" altLang="en-US" sz="2000" dirty="0"/>
              <a:t>おまけ </a:t>
            </a:r>
            <a:r>
              <a:rPr lang="en-US" altLang="ja-JP" sz="2000" dirty="0"/>
              <a:t>)</a:t>
            </a:r>
            <a:r>
              <a:rPr lang="en-US" altLang="ja-JP" sz="2000" dirty="0" err="1"/>
              <a:t>cp-file.sh</a:t>
            </a:r>
            <a:r>
              <a:rPr lang="en-US" altLang="ja-JP" sz="2000" dirty="0"/>
              <a:t> </a:t>
            </a:r>
            <a:r>
              <a:rPr lang="ja-JP" altLang="en-US" sz="2000" dirty="0"/>
              <a:t>・・・あるリストに書かれたファイルを別のディレクトリ</a:t>
            </a:r>
            <a:r>
              <a:rPr lang="ja-JP" altLang="en-US" sz="2000" dirty="0" smtClean="0"/>
              <a:t>にコピー</a:t>
            </a:r>
          </a:p>
          <a:p>
            <a:pPr marL="0" indent="0">
              <a:buNone/>
            </a:pPr>
            <a:r>
              <a:rPr lang="en-US" altLang="ja-JP" sz="2000" dirty="0"/>
              <a:t>(</a:t>
            </a:r>
            <a:r>
              <a:rPr lang="ja-JP" altLang="en-US" sz="2000" dirty="0"/>
              <a:t>なんとなく付けといた</a:t>
            </a:r>
            <a:r>
              <a:rPr lang="en-US" altLang="ja-JP" sz="2000" dirty="0"/>
              <a:t>) </a:t>
            </a:r>
            <a:r>
              <a:rPr lang="en-US" altLang="ja-JP" sz="2000" dirty="0" err="1"/>
              <a:t>transit_special</a:t>
            </a:r>
            <a:r>
              <a:rPr lang="en-US" altLang="ja-JP" sz="2000" dirty="0"/>
              <a:t>/</a:t>
            </a:r>
            <a:r>
              <a:rPr lang="en-US" altLang="ja-JP" sz="2000" dirty="0" err="1"/>
              <a:t>calc-flux_ratio.sh,time-stack.c</a:t>
            </a:r>
            <a:r>
              <a:rPr lang="en-US" altLang="ja-JP" sz="2000" dirty="0"/>
              <a:t> </a:t>
            </a:r>
            <a:r>
              <a:rPr lang="ja-JP" altLang="en-US" sz="2000" dirty="0"/>
              <a:t>・・・ </a:t>
            </a:r>
            <a:r>
              <a:rPr lang="en-US" altLang="ja-JP" sz="2000" dirty="0"/>
              <a:t>OTS(</a:t>
            </a:r>
            <a:r>
              <a:rPr lang="ja-JP" altLang="en-US" sz="2000" dirty="0"/>
              <a:t>屋上トランジット作戦</a:t>
            </a:r>
            <a:r>
              <a:rPr lang="en-US" altLang="ja-JP" sz="2000" dirty="0"/>
              <a:t>)</a:t>
            </a:r>
            <a:r>
              <a:rPr lang="ja-JP" altLang="en-US" sz="2000" dirty="0"/>
              <a:t>で使えるかもしれないプログラム </a:t>
            </a:r>
            <a:endParaRPr lang="ja-JP" altLang="en-US" sz="2000" dirty="0" smtClean="0"/>
          </a:p>
        </p:txBody>
      </p:sp>
    </p:spTree>
    <p:extLst>
      <p:ext uri="{BB962C8B-B14F-4D97-AF65-F5344CB8AC3E}">
        <p14:creationId xmlns:p14="http://schemas.microsoft.com/office/powerpoint/2010/main" val="4728833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en-US" altLang="en-US" sz="3200" dirty="0"/>
              <a:t>１０</a:t>
            </a:r>
            <a:r>
              <a:rPr lang="ja-JP" altLang="en-US" sz="3200" dirty="0"/>
              <a:t>、画像の</a:t>
            </a:r>
            <a:r>
              <a:rPr lang="en-US" altLang="ja-JP" sz="3200" dirty="0"/>
              <a:t>PSF</a:t>
            </a:r>
            <a:r>
              <a:rPr lang="ja-JP" altLang="en-US" sz="3200" dirty="0"/>
              <a:t>決め：</a:t>
            </a:r>
            <a:r>
              <a:rPr lang="en-US" altLang="ja-JP" sz="3200" dirty="0" err="1"/>
              <a:t>est_seeing.cl</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pPr marL="0" indent="0">
              <a:buNone/>
            </a:pPr>
            <a:r>
              <a:rPr lang="en-US" altLang="ja-JP" sz="2000" dirty="0">
                <a:solidFill>
                  <a:srgbClr val="008000"/>
                </a:solidFill>
              </a:rPr>
              <a:t>#(2)</a:t>
            </a:r>
            <a:r>
              <a:rPr lang="ja-JP" altLang="en-US" sz="2000" dirty="0">
                <a:solidFill>
                  <a:srgbClr val="008000"/>
                </a:solidFill>
              </a:rPr>
              <a:t>星しばりの設定</a:t>
            </a:r>
            <a:r>
              <a:rPr lang="en-US" altLang="ja-JP" sz="2000" dirty="0">
                <a:solidFill>
                  <a:srgbClr val="008000"/>
                </a:solidFill>
              </a:rPr>
              <a:t>:</a:t>
            </a:r>
            <a:r>
              <a:rPr lang="ja-JP" altLang="en-US" sz="2000" dirty="0">
                <a:solidFill>
                  <a:srgbClr val="008000"/>
                </a:solidFill>
              </a:rPr>
              <a:t>屋上望遠鏡の場合はゆるめにした方が良さげ</a:t>
            </a:r>
            <a:r>
              <a:rPr lang="en-US" altLang="ja-JP" sz="2000" dirty="0">
                <a:solidFill>
                  <a:srgbClr val="008000"/>
                </a:solidFill>
              </a:rPr>
              <a:t>#</a:t>
            </a:r>
          </a:p>
          <a:p>
            <a:pPr marL="0" indent="0">
              <a:buNone/>
            </a:pPr>
            <a:r>
              <a:rPr lang="en-US" altLang="ja-JP" sz="2000" dirty="0" err="1">
                <a:solidFill>
                  <a:srgbClr val="008000"/>
                </a:solidFill>
              </a:rPr>
              <a:t>strflag_max</a:t>
            </a:r>
            <a:r>
              <a:rPr lang="en-US" altLang="ja-JP" sz="2000" dirty="0">
                <a:solidFill>
                  <a:srgbClr val="008000"/>
                </a:solidFill>
              </a:rPr>
              <a:t>=1  #</a:t>
            </a:r>
            <a:r>
              <a:rPr lang="ja-JP" altLang="en-US" sz="2000" dirty="0">
                <a:solidFill>
                  <a:srgbClr val="008000"/>
                </a:solidFill>
              </a:rPr>
              <a:t>星として使う天体のフラグ許容範囲</a:t>
            </a:r>
            <a:r>
              <a:rPr lang="en-US" altLang="ja-JP" sz="2000" dirty="0">
                <a:solidFill>
                  <a:srgbClr val="008000"/>
                </a:solidFill>
              </a:rPr>
              <a:t>:</a:t>
            </a:r>
            <a:r>
              <a:rPr lang="ja-JP" altLang="en-US" sz="2000" dirty="0">
                <a:solidFill>
                  <a:srgbClr val="008000"/>
                </a:solidFill>
              </a:rPr>
              <a:t>この値より小さい</a:t>
            </a:r>
            <a:r>
              <a:rPr lang="en-US" altLang="ja-JP" sz="2000" dirty="0">
                <a:solidFill>
                  <a:srgbClr val="008000"/>
                </a:solidFill>
              </a:rPr>
              <a:t>(!&lt;!)#</a:t>
            </a:r>
          </a:p>
          <a:p>
            <a:pPr marL="0" indent="0">
              <a:buNone/>
            </a:pPr>
            <a:r>
              <a:rPr lang="en-US" altLang="ja-JP" sz="2000" dirty="0" err="1">
                <a:solidFill>
                  <a:srgbClr val="008000"/>
                </a:solidFill>
              </a:rPr>
              <a:t>strclass_min</a:t>
            </a:r>
            <a:r>
              <a:rPr lang="en-US" altLang="ja-JP" sz="2000" dirty="0">
                <a:solidFill>
                  <a:srgbClr val="008000"/>
                </a:solidFill>
              </a:rPr>
              <a:t>=0.8  #</a:t>
            </a:r>
            <a:r>
              <a:rPr lang="en-US" altLang="ja-JP" sz="2000" dirty="0" err="1">
                <a:solidFill>
                  <a:srgbClr val="008000"/>
                </a:solidFill>
              </a:rPr>
              <a:t>sextractor</a:t>
            </a:r>
            <a:r>
              <a:rPr lang="ja-JP" altLang="en-US" sz="2000" dirty="0">
                <a:solidFill>
                  <a:srgbClr val="008000"/>
                </a:solidFill>
              </a:rPr>
              <a:t>での</a:t>
            </a:r>
            <a:r>
              <a:rPr lang="en-US" altLang="ja-JP" sz="2000" dirty="0">
                <a:solidFill>
                  <a:srgbClr val="008000"/>
                </a:solidFill>
              </a:rPr>
              <a:t>class star</a:t>
            </a:r>
            <a:r>
              <a:rPr lang="ja-JP" altLang="en-US" sz="2000" dirty="0">
                <a:solidFill>
                  <a:srgbClr val="008000"/>
                </a:solidFill>
              </a:rPr>
              <a:t>の許容最小値</a:t>
            </a:r>
            <a:r>
              <a:rPr lang="en-US" altLang="ja-JP" sz="2000" dirty="0">
                <a:solidFill>
                  <a:srgbClr val="008000"/>
                </a:solidFill>
              </a:rPr>
              <a:t>#</a:t>
            </a:r>
          </a:p>
          <a:p>
            <a:pPr marL="0" indent="0">
              <a:buNone/>
            </a:pPr>
            <a:r>
              <a:rPr lang="en-US" altLang="ja-JP" sz="2000" dirty="0" err="1">
                <a:solidFill>
                  <a:srgbClr val="008000"/>
                </a:solidFill>
              </a:rPr>
              <a:t>strellip_max</a:t>
            </a:r>
            <a:r>
              <a:rPr lang="en-US" altLang="ja-JP" sz="2000" dirty="0">
                <a:solidFill>
                  <a:srgbClr val="008000"/>
                </a:solidFill>
              </a:rPr>
              <a:t>=0.2  #</a:t>
            </a:r>
            <a:r>
              <a:rPr lang="en-US" altLang="ja-JP" sz="2000" dirty="0" err="1">
                <a:solidFill>
                  <a:srgbClr val="008000"/>
                </a:solidFill>
              </a:rPr>
              <a:t>elliptocoty</a:t>
            </a:r>
            <a:r>
              <a:rPr lang="ja-JP" altLang="en-US" sz="2000" dirty="0">
                <a:solidFill>
                  <a:srgbClr val="008000"/>
                </a:solidFill>
              </a:rPr>
              <a:t>の許容最大値</a:t>
            </a:r>
            <a:r>
              <a:rPr lang="en-US" altLang="ja-JP" sz="2000" dirty="0">
                <a:solidFill>
                  <a:srgbClr val="008000"/>
                </a:solidFill>
              </a:rPr>
              <a:t>#</a:t>
            </a:r>
          </a:p>
          <a:p>
            <a:pPr marL="0" indent="0">
              <a:buNone/>
            </a:pPr>
            <a:r>
              <a:rPr lang="en-US" altLang="ja-JP" sz="2000" dirty="0" err="1">
                <a:solidFill>
                  <a:srgbClr val="008000"/>
                </a:solidFill>
              </a:rPr>
              <a:t>strnum_max</a:t>
            </a:r>
            <a:r>
              <a:rPr lang="en-US" altLang="ja-JP" sz="2000" dirty="0">
                <a:solidFill>
                  <a:srgbClr val="008000"/>
                </a:solidFill>
              </a:rPr>
              <a:t>=100   #</a:t>
            </a:r>
            <a:r>
              <a:rPr lang="ja-JP" altLang="en-US" sz="2000" dirty="0">
                <a:solidFill>
                  <a:srgbClr val="008000"/>
                </a:solidFill>
              </a:rPr>
              <a:t>使う星の数の上限</a:t>
            </a:r>
            <a:r>
              <a:rPr lang="en-US" altLang="ja-JP" sz="2000" dirty="0">
                <a:solidFill>
                  <a:srgbClr val="008000"/>
                </a:solidFill>
              </a:rPr>
              <a:t>#</a:t>
            </a:r>
          </a:p>
          <a:p>
            <a:pPr marL="0" indent="0">
              <a:buNone/>
            </a:pPr>
            <a:r>
              <a:rPr lang="en-US" altLang="ja-JP" sz="2000" dirty="0" smtClean="0">
                <a:solidFill>
                  <a:srgbClr val="008000"/>
                </a:solidFill>
              </a:rPr>
              <a:t>#</a:t>
            </a:r>
            <a:r>
              <a:rPr lang="en-US" altLang="ja-JP" sz="2000" dirty="0">
                <a:solidFill>
                  <a:srgbClr val="008000"/>
                </a:solidFill>
              </a:rPr>
              <a:t>########</a:t>
            </a:r>
            <a:r>
              <a:rPr lang="ja-JP" altLang="en-US" sz="2000" dirty="0">
                <a:solidFill>
                  <a:srgbClr val="008000"/>
                </a:solidFill>
              </a:rPr>
              <a:t>書き換えるのココまで</a:t>
            </a:r>
            <a:r>
              <a:rPr lang="en-US" altLang="ja-JP" sz="2000" dirty="0">
                <a:solidFill>
                  <a:srgbClr val="008000"/>
                </a:solidFill>
              </a:rPr>
              <a:t>################################</a:t>
            </a:r>
            <a:r>
              <a:rPr lang="en-US" altLang="ja-JP" sz="2000" dirty="0" smtClean="0">
                <a:solidFill>
                  <a:srgbClr val="008000"/>
                </a:solidFill>
              </a:rPr>
              <a:t>###</a:t>
            </a:r>
          </a:p>
          <a:p>
            <a:pPr marL="0" indent="0">
              <a:buNone/>
            </a:pPr>
            <a:endParaRPr lang="en-US" altLang="ja-JP" sz="2000" dirty="0" smtClean="0">
              <a:solidFill>
                <a:srgbClr val="008000"/>
              </a:solidFill>
            </a:endParaRPr>
          </a:p>
          <a:p>
            <a:pPr marL="0" lvl="0" indent="0">
              <a:buNone/>
            </a:pPr>
            <a:r>
              <a:rPr lang="en-US" altLang="ja-JP" sz="2000" dirty="0" err="1">
                <a:solidFill>
                  <a:srgbClr val="000000"/>
                </a:solidFill>
              </a:rPr>
              <a:t>iraf</a:t>
            </a:r>
            <a:r>
              <a:rPr lang="ja-JP" altLang="en-US" sz="2000" dirty="0">
                <a:solidFill>
                  <a:srgbClr val="000000"/>
                </a:solidFill>
              </a:rPr>
              <a:t>上</a:t>
            </a:r>
            <a:r>
              <a:rPr lang="ja-JP" altLang="en-US" sz="2000" dirty="0" smtClean="0">
                <a:solidFill>
                  <a:srgbClr val="000000"/>
                </a:solidFill>
              </a:rPr>
              <a:t>で</a:t>
            </a:r>
            <a:r>
              <a:rPr lang="en-US" altLang="ja-JP" sz="2000" dirty="0" err="1" smtClean="0">
                <a:solidFill>
                  <a:srgbClr val="000000"/>
                </a:solidFill>
              </a:rPr>
              <a:t>estbackerr.cl</a:t>
            </a:r>
            <a:r>
              <a:rPr lang="ja-JP" altLang="en-US" sz="2000" dirty="0">
                <a:solidFill>
                  <a:srgbClr val="000000"/>
                </a:solidFill>
              </a:rPr>
              <a:t>実行</a:t>
            </a:r>
            <a:endParaRPr lang="en-US" altLang="ja-JP" sz="2000" dirty="0">
              <a:solidFill>
                <a:srgbClr val="000000"/>
              </a:solidFill>
            </a:endParaRPr>
          </a:p>
          <a:p>
            <a:pPr marL="0" lvl="0" indent="0">
              <a:buNone/>
            </a:pPr>
            <a:r>
              <a:rPr lang="en-US" altLang="ja-JP" sz="2000" dirty="0" smtClean="0">
                <a:solidFill>
                  <a:srgbClr val="FF0000"/>
                </a:solidFill>
              </a:rPr>
              <a:t>cl&gt; </a:t>
            </a:r>
            <a:r>
              <a:rPr lang="en-US" altLang="ja-JP" sz="2000" dirty="0">
                <a:solidFill>
                  <a:srgbClr val="FF0000"/>
                </a:solidFill>
              </a:rPr>
              <a:t>cl&lt; </a:t>
            </a:r>
            <a:r>
              <a:rPr lang="en-US" altLang="ja-JP" sz="2000" dirty="0" err="1" smtClean="0">
                <a:solidFill>
                  <a:srgbClr val="FF0000"/>
                </a:solidFill>
              </a:rPr>
              <a:t>est_seeing.cl</a:t>
            </a:r>
            <a:endParaRPr lang="en-US" altLang="ja-JP" sz="2000" dirty="0" smtClean="0">
              <a:solidFill>
                <a:srgbClr val="FF0000"/>
              </a:solidFill>
            </a:endParaRPr>
          </a:p>
          <a:p>
            <a:pPr marL="0" lvl="0" indent="0">
              <a:buNone/>
            </a:pPr>
            <a:r>
              <a:rPr lang="en-US" altLang="ja-JP" sz="2000" dirty="0" smtClean="0"/>
              <a:t>↓</a:t>
            </a:r>
            <a:endParaRPr lang="ja-JP" altLang="en-US" sz="2000" dirty="0"/>
          </a:p>
          <a:p>
            <a:pPr marL="0" indent="0">
              <a:buNone/>
            </a:pPr>
            <a:r>
              <a:rPr lang="en-US" altLang="ja-JP" sz="2000" dirty="0" smtClean="0">
                <a:solidFill>
                  <a:srgbClr val="FF0000"/>
                </a:solidFill>
              </a:rPr>
              <a:t>finM51_PSF.data</a:t>
            </a:r>
            <a:r>
              <a:rPr lang="ja-JP" altLang="en-US" sz="2000" dirty="0" smtClean="0">
                <a:solidFill>
                  <a:srgbClr val="000000"/>
                </a:solidFill>
              </a:rPr>
              <a:t>・・・入力画像毎の</a:t>
            </a:r>
            <a:r>
              <a:rPr lang="en-US" altLang="ja-JP" sz="2000" dirty="0" smtClean="0">
                <a:solidFill>
                  <a:srgbClr val="000000"/>
                </a:solidFill>
              </a:rPr>
              <a:t>PSF</a:t>
            </a:r>
            <a:r>
              <a:rPr lang="ja-JP" altLang="en-US" sz="2000" dirty="0" smtClean="0">
                <a:solidFill>
                  <a:srgbClr val="000000"/>
                </a:solidFill>
              </a:rPr>
              <a:t>データ</a:t>
            </a:r>
            <a:endParaRPr lang="en-US" altLang="ja-JP" sz="2000" dirty="0" smtClean="0">
              <a:solidFill>
                <a:srgbClr val="000000"/>
              </a:solidFill>
            </a:endParaRPr>
          </a:p>
          <a:p>
            <a:pPr marL="0" indent="0">
              <a:buNone/>
            </a:pPr>
            <a:r>
              <a:rPr lang="en-US" altLang="ja-JP" sz="2000" dirty="0" err="1" smtClean="0">
                <a:solidFill>
                  <a:srgbClr val="FF0000"/>
                </a:solidFill>
              </a:rPr>
              <a:t>str</a:t>
            </a:r>
            <a:r>
              <a:rPr lang="en-US" altLang="ja-JP" sz="2000" dirty="0" smtClean="0">
                <a:solidFill>
                  <a:srgbClr val="FF0000"/>
                </a:solidFill>
              </a:rPr>
              <a:t>_?.cat</a:t>
            </a:r>
            <a:r>
              <a:rPr lang="ja-JP" altLang="en-US" sz="2000" dirty="0" smtClean="0">
                <a:solidFill>
                  <a:srgbClr val="000000"/>
                </a:solidFill>
              </a:rPr>
              <a:t>・・・入力画像内の星データ</a:t>
            </a:r>
            <a:endParaRPr lang="en-US" altLang="ja-JP" sz="2000" dirty="0" smtClean="0">
              <a:solidFill>
                <a:srgbClr val="000000"/>
              </a:solidFill>
            </a:endParaRPr>
          </a:p>
          <a:p>
            <a:pPr marL="0" indent="0">
              <a:buNone/>
            </a:pPr>
            <a:r>
              <a:rPr lang="en-US" altLang="ja-JP" sz="2000" dirty="0" err="1" smtClean="0">
                <a:solidFill>
                  <a:srgbClr val="FF0000"/>
                </a:solidFill>
              </a:rPr>
              <a:t>allobj</a:t>
            </a:r>
            <a:r>
              <a:rPr lang="en-US" altLang="ja-JP" sz="2000" dirty="0" smtClean="0">
                <a:solidFill>
                  <a:srgbClr val="FF0000"/>
                </a:solidFill>
              </a:rPr>
              <a:t>_?.cat</a:t>
            </a:r>
            <a:r>
              <a:rPr lang="ja-JP" altLang="en-US" sz="2000" dirty="0" smtClean="0">
                <a:solidFill>
                  <a:srgbClr val="000000"/>
                </a:solidFill>
              </a:rPr>
              <a:t>・・・入力画像内の全星データ</a:t>
            </a:r>
            <a:endParaRPr lang="en-US" altLang="ja-JP" sz="2000" dirty="0">
              <a:solidFill>
                <a:srgbClr val="000000"/>
              </a:solidFill>
            </a:endParaRPr>
          </a:p>
          <a:p>
            <a:pPr marL="0" indent="0">
              <a:buNone/>
            </a:pPr>
            <a:r>
              <a:rPr lang="ja-JP" altLang="en-US" sz="2000" dirty="0" smtClean="0">
                <a:solidFill>
                  <a:srgbClr val="000000"/>
                </a:solidFill>
              </a:rPr>
              <a:t>：「</a:t>
            </a:r>
            <a:r>
              <a:rPr lang="en-US" altLang="ja-JP" sz="2000" dirty="0" smtClean="0">
                <a:solidFill>
                  <a:srgbClr val="000000"/>
                </a:solidFill>
              </a:rPr>
              <a:t>No</a:t>
            </a:r>
            <a:r>
              <a:rPr lang="ja-JP" altLang="en-US" sz="2000" dirty="0" smtClean="0">
                <a:solidFill>
                  <a:srgbClr val="000000"/>
                </a:solidFill>
              </a:rPr>
              <a:t>、</a:t>
            </a:r>
            <a:r>
              <a:rPr lang="en-US" altLang="ja-JP" sz="2000" dirty="0" smtClean="0">
                <a:solidFill>
                  <a:srgbClr val="000000"/>
                </a:solidFill>
              </a:rPr>
              <a:t>aperture</a:t>
            </a:r>
            <a:r>
              <a:rPr lang="ja-JP" altLang="en-US" sz="2000" dirty="0" smtClean="0">
                <a:solidFill>
                  <a:srgbClr val="000000"/>
                </a:solidFill>
              </a:rPr>
              <a:t>等級、</a:t>
            </a:r>
            <a:r>
              <a:rPr lang="en-US" altLang="ja-JP" sz="2000" dirty="0" err="1" smtClean="0">
                <a:solidFill>
                  <a:srgbClr val="000000"/>
                </a:solidFill>
              </a:rPr>
              <a:t>kron</a:t>
            </a:r>
            <a:r>
              <a:rPr lang="ja-JP" altLang="en-US" sz="2000" dirty="0" smtClean="0">
                <a:solidFill>
                  <a:srgbClr val="000000"/>
                </a:solidFill>
              </a:rPr>
              <a:t>等級、</a:t>
            </a:r>
            <a:r>
              <a:rPr lang="en-US" altLang="ja-JP" sz="2000" dirty="0" err="1" smtClean="0">
                <a:solidFill>
                  <a:srgbClr val="000000"/>
                </a:solidFill>
              </a:rPr>
              <a:t>kron</a:t>
            </a:r>
            <a:r>
              <a:rPr lang="ja-JP" altLang="en-US" sz="2000" dirty="0" smtClean="0">
                <a:solidFill>
                  <a:srgbClr val="000000"/>
                </a:solidFill>
              </a:rPr>
              <a:t>半径、</a:t>
            </a:r>
            <a:r>
              <a:rPr lang="en-US" altLang="ja-JP" sz="2000" dirty="0" err="1" smtClean="0">
                <a:solidFill>
                  <a:srgbClr val="000000"/>
                </a:solidFill>
              </a:rPr>
              <a:t>bkg</a:t>
            </a:r>
            <a:r>
              <a:rPr lang="ja-JP" altLang="en-US" sz="2000" dirty="0" smtClean="0">
                <a:solidFill>
                  <a:srgbClr val="000000"/>
                </a:solidFill>
              </a:rPr>
              <a:t>、</a:t>
            </a:r>
            <a:r>
              <a:rPr lang="en-US" altLang="ja-JP" sz="2000" dirty="0" smtClean="0">
                <a:solidFill>
                  <a:srgbClr val="000000"/>
                </a:solidFill>
              </a:rPr>
              <a:t>x</a:t>
            </a:r>
            <a:r>
              <a:rPr lang="ja-JP" altLang="en-US" sz="2000" dirty="0" smtClean="0">
                <a:solidFill>
                  <a:srgbClr val="000000"/>
                </a:solidFill>
              </a:rPr>
              <a:t>、</a:t>
            </a:r>
            <a:r>
              <a:rPr lang="en-US" altLang="ja-JP" sz="2000" dirty="0" smtClean="0">
                <a:solidFill>
                  <a:srgbClr val="000000"/>
                </a:solidFill>
              </a:rPr>
              <a:t>y</a:t>
            </a:r>
            <a:r>
              <a:rPr lang="ja-JP" altLang="en-US" sz="2000" dirty="0" smtClean="0">
                <a:solidFill>
                  <a:srgbClr val="000000"/>
                </a:solidFill>
              </a:rPr>
              <a:t>、</a:t>
            </a:r>
            <a:r>
              <a:rPr lang="en-US" altLang="ja-JP" sz="2000" dirty="0" err="1" smtClean="0">
                <a:solidFill>
                  <a:srgbClr val="000000"/>
                </a:solidFill>
              </a:rPr>
              <a:t>ellipticity</a:t>
            </a:r>
            <a:r>
              <a:rPr lang="ja-JP" altLang="en-US" sz="2000" dirty="0" smtClean="0">
                <a:solidFill>
                  <a:srgbClr val="000000"/>
                </a:solidFill>
              </a:rPr>
              <a:t>、</a:t>
            </a:r>
            <a:r>
              <a:rPr lang="en-US" altLang="ja-JP" sz="2000" dirty="0" smtClean="0">
                <a:solidFill>
                  <a:srgbClr val="000000"/>
                </a:solidFill>
              </a:rPr>
              <a:t>FWHM(pix)</a:t>
            </a:r>
            <a:r>
              <a:rPr lang="ja-JP" altLang="en-US" sz="2000" dirty="0" smtClean="0">
                <a:solidFill>
                  <a:srgbClr val="000000"/>
                </a:solidFill>
              </a:rPr>
              <a:t>、</a:t>
            </a:r>
            <a:r>
              <a:rPr lang="en-US" altLang="ja-JP" sz="2000" dirty="0" smtClean="0">
                <a:solidFill>
                  <a:srgbClr val="000000"/>
                </a:solidFill>
              </a:rPr>
              <a:t>flag</a:t>
            </a:r>
            <a:r>
              <a:rPr lang="ja-JP" altLang="en-US" sz="2000" dirty="0" smtClean="0">
                <a:solidFill>
                  <a:srgbClr val="000000"/>
                </a:solidFill>
              </a:rPr>
              <a:t>、</a:t>
            </a:r>
            <a:r>
              <a:rPr lang="en-US" altLang="ja-JP" sz="2000" dirty="0" err="1" smtClean="0">
                <a:solidFill>
                  <a:srgbClr val="000000"/>
                </a:solidFill>
              </a:rPr>
              <a:t>class_star</a:t>
            </a:r>
            <a:r>
              <a:rPr lang="ja-JP" altLang="en-US" sz="2000" dirty="0" smtClean="0">
                <a:solidFill>
                  <a:srgbClr val="000000"/>
                </a:solidFill>
              </a:rPr>
              <a:t>」</a:t>
            </a:r>
            <a:endParaRPr kumimoji="1" lang="ja-JP" altLang="en-US" sz="2000" dirty="0">
              <a:solidFill>
                <a:srgbClr val="000000"/>
              </a:solidFill>
            </a:endParaRPr>
          </a:p>
        </p:txBody>
      </p:sp>
    </p:spTree>
    <p:extLst>
      <p:ext uri="{BB962C8B-B14F-4D97-AF65-F5344CB8AC3E}">
        <p14:creationId xmlns:p14="http://schemas.microsoft.com/office/powerpoint/2010/main" val="2839271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en-US" altLang="en-US" sz="3200" dirty="0"/>
              <a:t>１０</a:t>
            </a:r>
            <a:r>
              <a:rPr lang="ja-JP" altLang="en-US" sz="3200" dirty="0"/>
              <a:t>、画像の</a:t>
            </a:r>
            <a:r>
              <a:rPr lang="en-US" altLang="ja-JP" sz="3200" dirty="0"/>
              <a:t>PSF</a:t>
            </a:r>
            <a:r>
              <a:rPr lang="ja-JP" altLang="en-US" sz="3200" dirty="0"/>
              <a:t>決め：</a:t>
            </a:r>
            <a:r>
              <a:rPr lang="en-US" altLang="ja-JP" sz="3200" dirty="0" err="1"/>
              <a:t>est_seeing.cl</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r>
              <a:rPr lang="ja-JP" altLang="en-US" sz="2400" b="1" u="sng" dirty="0"/>
              <a:t>結果</a:t>
            </a:r>
            <a:endParaRPr lang="en-US" altLang="ja-JP" sz="2400" b="1" u="sng" dirty="0"/>
          </a:p>
          <a:p>
            <a:pPr marL="0" indent="0">
              <a:buNone/>
            </a:pPr>
            <a:r>
              <a:rPr lang="ja-JP" altLang="en-US" sz="2000" dirty="0">
                <a:solidFill>
                  <a:srgbClr val="000000"/>
                </a:solidFill>
              </a:rPr>
              <a:t>結果の</a:t>
            </a:r>
            <a:r>
              <a:rPr lang="ja-JP" altLang="en-US" sz="2000" dirty="0" smtClean="0">
                <a:solidFill>
                  <a:srgbClr val="000000"/>
                </a:solidFill>
              </a:rPr>
              <a:t>入った</a:t>
            </a:r>
            <a:r>
              <a:rPr lang="en-US" altLang="ja-JP" sz="2000" dirty="0" smtClean="0">
                <a:solidFill>
                  <a:srgbClr val="000000"/>
                </a:solidFill>
              </a:rPr>
              <a:t>finM51_PSF.data</a:t>
            </a:r>
            <a:r>
              <a:rPr lang="ja-JP" altLang="en-US" sz="2000" dirty="0" smtClean="0">
                <a:solidFill>
                  <a:srgbClr val="000000"/>
                </a:solidFill>
              </a:rPr>
              <a:t>の</a:t>
            </a:r>
            <a:r>
              <a:rPr lang="ja-JP" altLang="en-US" sz="2000" dirty="0">
                <a:solidFill>
                  <a:srgbClr val="000000"/>
                </a:solidFill>
              </a:rPr>
              <a:t>中身を見てみる</a:t>
            </a:r>
            <a:endParaRPr lang="en-US" altLang="ja-JP" sz="2000" dirty="0">
              <a:solidFill>
                <a:srgbClr val="000000"/>
              </a:solidFill>
            </a:endParaRPr>
          </a:p>
          <a:p>
            <a:pPr marL="0" indent="0">
              <a:buNone/>
            </a:pPr>
            <a:r>
              <a:rPr lang="en-US" altLang="ja-JP" sz="2000" dirty="0">
                <a:solidFill>
                  <a:srgbClr val="0000FF"/>
                </a:solidFill>
              </a:rPr>
              <a:t>% less </a:t>
            </a:r>
            <a:r>
              <a:rPr lang="en-US" altLang="ja-JP" sz="2000" dirty="0" smtClean="0">
                <a:solidFill>
                  <a:srgbClr val="0000FF"/>
                </a:solidFill>
              </a:rPr>
              <a:t>finM51_PSF.data</a:t>
            </a:r>
            <a:endParaRPr lang="en-US" altLang="ja-JP" sz="2000" dirty="0">
              <a:solidFill>
                <a:srgbClr val="0000FF"/>
              </a:solidFill>
            </a:endParaRPr>
          </a:p>
          <a:p>
            <a:pPr marL="0" indent="0">
              <a:buNone/>
            </a:pPr>
            <a:r>
              <a:rPr lang="en-US" altLang="ja-JP" sz="2000" dirty="0">
                <a:solidFill>
                  <a:srgbClr val="FF0000"/>
                </a:solidFill>
              </a:rPr>
              <a:t># No name  </a:t>
            </a:r>
            <a:r>
              <a:rPr lang="en-US" altLang="ja-JP" sz="2000" dirty="0" err="1">
                <a:solidFill>
                  <a:srgbClr val="FF0000"/>
                </a:solidFill>
              </a:rPr>
              <a:t>used_str_num</a:t>
            </a:r>
            <a:r>
              <a:rPr lang="en-US" altLang="ja-JP" sz="2000" dirty="0">
                <a:solidFill>
                  <a:srgbClr val="FF0000"/>
                </a:solidFill>
              </a:rPr>
              <a:t>  mean  </a:t>
            </a:r>
            <a:r>
              <a:rPr lang="en-US" altLang="ja-JP" sz="2000" dirty="0" err="1">
                <a:solidFill>
                  <a:srgbClr val="FF0000"/>
                </a:solidFill>
              </a:rPr>
              <a:t>midpt</a:t>
            </a:r>
            <a:r>
              <a:rPr lang="en-US" altLang="ja-JP" sz="2000" dirty="0">
                <a:solidFill>
                  <a:srgbClr val="FF0000"/>
                </a:solidFill>
              </a:rPr>
              <a:t>  mode  </a:t>
            </a:r>
            <a:r>
              <a:rPr lang="en-US" altLang="ja-JP" sz="2000" dirty="0" err="1">
                <a:solidFill>
                  <a:srgbClr val="FF0000"/>
                </a:solidFill>
              </a:rPr>
              <a:t>stddev</a:t>
            </a:r>
            <a:r>
              <a:rPr lang="en-US" altLang="ja-JP" sz="2000" dirty="0">
                <a:solidFill>
                  <a:srgbClr val="FF0000"/>
                </a:solidFill>
              </a:rPr>
              <a:t>  min  max</a:t>
            </a:r>
          </a:p>
          <a:p>
            <a:pPr marL="0" indent="0">
              <a:buNone/>
            </a:pPr>
            <a:r>
              <a:rPr lang="en-US" altLang="ja-JP" sz="2000" dirty="0">
                <a:solidFill>
                  <a:srgbClr val="FF0000"/>
                </a:solidFill>
              </a:rPr>
              <a:t>1 finM51B60s.fits 97 11.4035 11.1399 10.7874 1.36438 9.21840 18.5334</a:t>
            </a:r>
          </a:p>
          <a:p>
            <a:pPr marL="0" indent="0">
              <a:buNone/>
            </a:pPr>
            <a:r>
              <a:rPr lang="en-US" altLang="ja-JP" sz="2000" dirty="0">
                <a:solidFill>
                  <a:srgbClr val="FF0000"/>
                </a:solidFill>
              </a:rPr>
              <a:t>2 finM51R60s.fits 100 11.5248 11.3667 10.8761 1.03647 9.67380 15.3318</a:t>
            </a:r>
          </a:p>
          <a:p>
            <a:pPr marL="0" indent="0">
              <a:buNone/>
            </a:pPr>
            <a:r>
              <a:rPr lang="en-US" altLang="ja-JP" sz="2000" dirty="0">
                <a:solidFill>
                  <a:srgbClr val="FF0000"/>
                </a:solidFill>
              </a:rPr>
              <a:t>3 finM51V60s.fits 47 12.8739 12.5916 12.5133 1.64395 10.1844 </a:t>
            </a:r>
            <a:r>
              <a:rPr lang="en-US" altLang="ja-JP" sz="2000" dirty="0" smtClean="0">
                <a:solidFill>
                  <a:srgbClr val="FF0000"/>
                </a:solidFill>
              </a:rPr>
              <a:t>20.4654</a:t>
            </a:r>
          </a:p>
          <a:p>
            <a:pPr marL="0" indent="0">
              <a:buNone/>
            </a:pPr>
            <a:endParaRPr kumimoji="1" lang="en-US" altLang="ja-JP" sz="2000" dirty="0"/>
          </a:p>
          <a:p>
            <a:pPr marL="0" indent="0">
              <a:buNone/>
            </a:pPr>
            <a:r>
              <a:rPr lang="ja-JP" altLang="en-US" sz="2000" dirty="0" smtClean="0"/>
              <a:t>それぞれの画像の</a:t>
            </a:r>
            <a:r>
              <a:rPr lang="en-US" altLang="ja-JP" sz="2000" dirty="0" smtClean="0"/>
              <a:t>PSF</a:t>
            </a:r>
            <a:r>
              <a:rPr lang="ja-JP" altLang="en-US" sz="2000" dirty="0" smtClean="0"/>
              <a:t>は</a:t>
            </a:r>
            <a:endParaRPr lang="en-US" altLang="ja-JP" sz="2000" dirty="0" smtClean="0"/>
          </a:p>
          <a:p>
            <a:pPr marL="0" indent="0">
              <a:buNone/>
            </a:pPr>
            <a:r>
              <a:rPr kumimoji="1" lang="en-US" altLang="ja-JP" sz="2000" dirty="0" smtClean="0"/>
              <a:t>B =&gt; 11.4(‘’,mean)  11.1(‘’,</a:t>
            </a:r>
            <a:r>
              <a:rPr kumimoji="1" lang="en-US" altLang="ja-JP" sz="2000" dirty="0" err="1" smtClean="0"/>
              <a:t>midpt</a:t>
            </a:r>
            <a:r>
              <a:rPr kumimoji="1" lang="en-US" altLang="ja-JP" sz="2000" dirty="0" smtClean="0"/>
              <a:t>)  10.8(‘’,mode)</a:t>
            </a:r>
          </a:p>
          <a:p>
            <a:pPr marL="0" indent="0">
              <a:buNone/>
            </a:pPr>
            <a:r>
              <a:rPr lang="en-US" altLang="ja-JP" sz="2000" dirty="0" smtClean="0"/>
              <a:t>V=</a:t>
            </a:r>
            <a:r>
              <a:rPr lang="en-US" altLang="ja-JP" sz="2000" dirty="0"/>
              <a:t>&gt; </a:t>
            </a:r>
            <a:r>
              <a:rPr lang="en-US" altLang="ja-JP" sz="2000" dirty="0" smtClean="0"/>
              <a:t>12.9(</a:t>
            </a:r>
            <a:r>
              <a:rPr lang="en-US" altLang="ja-JP" sz="2000" dirty="0"/>
              <a:t>‘’,mean)  </a:t>
            </a:r>
            <a:r>
              <a:rPr lang="en-US" altLang="ja-JP" sz="2000" dirty="0" smtClean="0"/>
              <a:t>12.6(</a:t>
            </a:r>
            <a:r>
              <a:rPr lang="en-US" altLang="ja-JP" sz="2000" dirty="0"/>
              <a:t>‘’,</a:t>
            </a:r>
            <a:r>
              <a:rPr lang="en-US" altLang="ja-JP" sz="2000" dirty="0" err="1"/>
              <a:t>midpt</a:t>
            </a:r>
            <a:r>
              <a:rPr lang="en-US" altLang="ja-JP" sz="2000" dirty="0"/>
              <a:t>)  </a:t>
            </a:r>
            <a:r>
              <a:rPr lang="en-US" altLang="ja-JP" sz="2000" dirty="0" smtClean="0"/>
              <a:t>12.5(</a:t>
            </a:r>
            <a:r>
              <a:rPr lang="en-US" altLang="ja-JP" sz="2000" dirty="0"/>
              <a:t>‘’,mode)</a:t>
            </a:r>
          </a:p>
          <a:p>
            <a:pPr marL="0" indent="0">
              <a:buNone/>
            </a:pPr>
            <a:r>
              <a:rPr lang="en-US" altLang="ja-JP" sz="2000" dirty="0" smtClean="0"/>
              <a:t>R </a:t>
            </a:r>
            <a:r>
              <a:rPr lang="en-US" altLang="ja-JP" sz="2000" dirty="0"/>
              <a:t>=&gt; </a:t>
            </a:r>
            <a:r>
              <a:rPr lang="en-US" altLang="ja-JP" sz="2000" dirty="0" smtClean="0"/>
              <a:t>11.5(</a:t>
            </a:r>
            <a:r>
              <a:rPr lang="en-US" altLang="ja-JP" sz="2000" dirty="0"/>
              <a:t>‘’,mean)  </a:t>
            </a:r>
            <a:r>
              <a:rPr lang="en-US" altLang="ja-JP" sz="2000" dirty="0" smtClean="0"/>
              <a:t>11.4(</a:t>
            </a:r>
            <a:r>
              <a:rPr lang="en-US" altLang="ja-JP" sz="2000" dirty="0"/>
              <a:t>‘’,</a:t>
            </a:r>
            <a:r>
              <a:rPr lang="en-US" altLang="ja-JP" sz="2000" dirty="0" err="1"/>
              <a:t>midpt</a:t>
            </a:r>
            <a:r>
              <a:rPr lang="en-US" altLang="ja-JP" sz="2000" dirty="0"/>
              <a:t>)  </a:t>
            </a:r>
            <a:r>
              <a:rPr lang="en-US" altLang="ja-JP" sz="2000" dirty="0" smtClean="0"/>
              <a:t>10.9(</a:t>
            </a:r>
            <a:r>
              <a:rPr lang="en-US" altLang="ja-JP" sz="2000" dirty="0"/>
              <a:t>‘’,mode)</a:t>
            </a:r>
          </a:p>
          <a:p>
            <a:pPr marL="0" indent="0">
              <a:buNone/>
            </a:pPr>
            <a:r>
              <a:rPr kumimoji="1" lang="en-US" altLang="ja-JP" sz="2000" dirty="0" smtClean="0"/>
              <a:t> </a:t>
            </a:r>
          </a:p>
          <a:p>
            <a:pPr marL="0" indent="0">
              <a:buNone/>
            </a:pPr>
            <a:r>
              <a:rPr lang="ja-JP" altLang="en-US" sz="2000" dirty="0" smtClean="0"/>
              <a:t>これらの値の信頼性に関しては、次ページに示すようなチェックが必要。</a:t>
            </a:r>
            <a:endParaRPr kumimoji="1" lang="ja-JP" altLang="en-US" sz="2000" dirty="0"/>
          </a:p>
        </p:txBody>
      </p:sp>
    </p:spTree>
    <p:extLst>
      <p:ext uri="{BB962C8B-B14F-4D97-AF65-F5344CB8AC3E}">
        <p14:creationId xmlns:p14="http://schemas.microsoft.com/office/powerpoint/2010/main" val="18372662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en-US" altLang="en-US" sz="3200" dirty="0"/>
              <a:t>１０</a:t>
            </a:r>
            <a:r>
              <a:rPr lang="ja-JP" altLang="en-US" sz="3200" dirty="0"/>
              <a:t>、画像の</a:t>
            </a:r>
            <a:r>
              <a:rPr lang="en-US" altLang="ja-JP" sz="3200" dirty="0"/>
              <a:t>PSF</a:t>
            </a:r>
            <a:r>
              <a:rPr lang="ja-JP" altLang="en-US" sz="3200" dirty="0"/>
              <a:t>決め：</a:t>
            </a:r>
            <a:r>
              <a:rPr lang="en-US" altLang="ja-JP" sz="3200" dirty="0" err="1"/>
              <a:t>est_seeing.cl</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Autofit/>
          </a:bodyPr>
          <a:lstStyle/>
          <a:p>
            <a:r>
              <a:rPr lang="ja-JP" altLang="en-US" sz="2400" b="1" u="sng" dirty="0"/>
              <a:t>結果</a:t>
            </a:r>
            <a:endParaRPr lang="en-US" altLang="ja-JP" sz="2400" b="1" u="sng" dirty="0"/>
          </a:p>
          <a:p>
            <a:pPr marL="0" indent="0">
              <a:buNone/>
            </a:pPr>
            <a:r>
              <a:rPr lang="ja-JP" altLang="en-US" sz="2000" dirty="0" smtClean="0"/>
              <a:t>結果の妥当性のチェック</a:t>
            </a:r>
            <a:endParaRPr lang="en-US" altLang="ja-JP" sz="2000" dirty="0" smtClean="0"/>
          </a:p>
          <a:p>
            <a:pPr marL="0" indent="0">
              <a:buNone/>
            </a:pPr>
            <a:r>
              <a:rPr kumimoji="1" lang="ja-JP" altLang="en-US" sz="2000" dirty="0" smtClean="0"/>
              <a:t>（１）星と思っている天体</a:t>
            </a:r>
            <a:r>
              <a:rPr lang="ja-JP" altLang="en-US" sz="2000" dirty="0" smtClean="0"/>
              <a:t>を画像上で</a:t>
            </a:r>
            <a:r>
              <a:rPr kumimoji="1" lang="ja-JP" altLang="en-US" sz="2000" dirty="0" smtClean="0"/>
              <a:t>チェック</a:t>
            </a:r>
            <a:endParaRPr kumimoji="1" lang="en-US" altLang="ja-JP" sz="2000" dirty="0" smtClean="0"/>
          </a:p>
          <a:p>
            <a:pPr marL="0" indent="0">
              <a:buNone/>
            </a:pPr>
            <a:r>
              <a:rPr lang="en-US" altLang="ja-JP" sz="2000" dirty="0" err="1" smtClean="0"/>
              <a:t>str</a:t>
            </a:r>
            <a:r>
              <a:rPr lang="en-US" altLang="ja-JP" sz="2000" dirty="0" smtClean="0"/>
              <a:t>_?.cat</a:t>
            </a:r>
            <a:r>
              <a:rPr lang="ja-JP" altLang="en-US" sz="2000" dirty="0" smtClean="0"/>
              <a:t>から</a:t>
            </a:r>
            <a:r>
              <a:rPr lang="en-US" altLang="ja-JP" sz="2000" dirty="0" smtClean="0"/>
              <a:t>(</a:t>
            </a:r>
            <a:r>
              <a:rPr lang="en-US" altLang="ja-JP" sz="2000" dirty="0" err="1" smtClean="0"/>
              <a:t>x,y</a:t>
            </a:r>
            <a:r>
              <a:rPr lang="en-US" altLang="ja-JP" sz="2000" dirty="0" smtClean="0"/>
              <a:t>)</a:t>
            </a:r>
            <a:r>
              <a:rPr lang="ja-JP" altLang="en-US" sz="2000" dirty="0" smtClean="0"/>
              <a:t>情報を抜き出して、</a:t>
            </a:r>
            <a:r>
              <a:rPr lang="en-US" altLang="ja-JP" sz="2000" dirty="0" smtClean="0"/>
              <a:t>ds9</a:t>
            </a:r>
            <a:r>
              <a:rPr lang="ja-JP" altLang="en-US" sz="2000" dirty="0" smtClean="0"/>
              <a:t>でチェック</a:t>
            </a:r>
            <a:r>
              <a:rPr lang="en-US" altLang="ja-JP" sz="2000" dirty="0" smtClean="0"/>
              <a:t> =&gt;</a:t>
            </a:r>
            <a:endParaRPr kumimoji="1" lang="en-US" altLang="ja-JP" sz="2000" dirty="0"/>
          </a:p>
          <a:p>
            <a:pPr marL="0" indent="0">
              <a:buNone/>
            </a:pPr>
            <a:r>
              <a:rPr lang="ja-JP" altLang="en-US" sz="2000" dirty="0" smtClean="0"/>
              <a:t>（２）全天体と星の</a:t>
            </a:r>
            <a:r>
              <a:rPr lang="en-US" altLang="ja-JP" sz="2000" dirty="0" smtClean="0"/>
              <a:t>FWHM</a:t>
            </a:r>
            <a:r>
              <a:rPr lang="ja-JP" altLang="en-US" sz="2000" dirty="0" smtClean="0"/>
              <a:t>分布を比較</a:t>
            </a:r>
            <a:endParaRPr lang="en-US" altLang="ja-JP" sz="2000" dirty="0" smtClean="0"/>
          </a:p>
          <a:p>
            <a:pPr marL="0" indent="0">
              <a:buNone/>
            </a:pPr>
            <a:r>
              <a:rPr kumimoji="1" lang="en-US" altLang="ja-JP" sz="2000" dirty="0" err="1" smtClean="0"/>
              <a:t>str</a:t>
            </a:r>
            <a:r>
              <a:rPr kumimoji="1" lang="en-US" altLang="ja-JP" sz="2000" dirty="0" smtClean="0"/>
              <a:t>_?.cat</a:t>
            </a:r>
            <a:r>
              <a:rPr kumimoji="1" lang="ja-JP" altLang="en-US" sz="2000" dirty="0" smtClean="0"/>
              <a:t>と</a:t>
            </a:r>
            <a:r>
              <a:rPr kumimoji="1" lang="en-US" altLang="ja-JP" sz="2000" dirty="0" err="1" smtClean="0"/>
              <a:t>allobj</a:t>
            </a:r>
            <a:r>
              <a:rPr kumimoji="1" lang="en-US" altLang="ja-JP" sz="2000" dirty="0" smtClean="0"/>
              <a:t>_?.cat</a:t>
            </a:r>
            <a:r>
              <a:rPr lang="ja-JP" altLang="en-US" sz="2000" dirty="0" smtClean="0"/>
              <a:t>の等級と</a:t>
            </a:r>
            <a:r>
              <a:rPr lang="en-US" altLang="ja-JP" sz="2000" dirty="0" smtClean="0"/>
              <a:t>FWHM(‘’)</a:t>
            </a:r>
            <a:r>
              <a:rPr lang="ja-JP" altLang="en-US" sz="2000" dirty="0" smtClean="0"/>
              <a:t>を</a:t>
            </a:r>
            <a:endParaRPr lang="en-US" altLang="ja-JP" sz="2000" dirty="0" smtClean="0"/>
          </a:p>
          <a:p>
            <a:pPr marL="0" indent="0">
              <a:buNone/>
            </a:pPr>
            <a:r>
              <a:rPr kumimoji="1" lang="ja-JP" altLang="en-US" sz="2000" dirty="0" smtClean="0"/>
              <a:t>図示</a:t>
            </a:r>
            <a:r>
              <a:rPr kumimoji="1" lang="en-US" altLang="ja-JP" sz="2000" dirty="0" smtClean="0"/>
              <a:t> </a:t>
            </a:r>
          </a:p>
          <a:p>
            <a:pPr marL="0" indent="0">
              <a:buNone/>
            </a:pPr>
            <a:r>
              <a:rPr lang="hr-HR" altLang="ja-JP" sz="2000" dirty="0"/>
              <a:t>gnuplot&gt; plot [7:20][0:50]"allobj_1.cat" u 2:(1.38*$9) </a:t>
            </a:r>
            <a:r>
              <a:rPr lang="hr-HR" altLang="ja-JP" sz="2000" dirty="0" smtClean="0"/>
              <a:t>pt </a:t>
            </a:r>
            <a:r>
              <a:rPr lang="hr-HR" altLang="ja-JP" sz="2000" dirty="0"/>
              <a:t>7 ps 1 lc 0 , "str_1.cat" u 2:(1.38*$9) pt 7 ps 1 lc 1, </a:t>
            </a:r>
            <a:r>
              <a:rPr lang="hr-HR" altLang="ja-JP" sz="2000" dirty="0" smtClean="0"/>
              <a:t>11.4 </a:t>
            </a:r>
            <a:r>
              <a:rPr lang="hr-HR" altLang="ja-JP" sz="2000" dirty="0"/>
              <a:t>lc 2, 11.1 lc 3, </a:t>
            </a:r>
            <a:r>
              <a:rPr lang="hr-HR" altLang="ja-JP" sz="2000" dirty="0" smtClean="0"/>
              <a:t>10.8 </a:t>
            </a:r>
            <a:r>
              <a:rPr lang="hr-HR" altLang="ja-JP" sz="2000" dirty="0"/>
              <a:t>lc </a:t>
            </a:r>
            <a:r>
              <a:rPr lang="hr-HR" altLang="ja-JP" sz="2000" dirty="0" smtClean="0"/>
              <a:t>4</a:t>
            </a:r>
          </a:p>
          <a:p>
            <a:pPr marL="0" indent="0">
              <a:buNone/>
            </a:pPr>
            <a:endParaRPr lang="hr-HR" altLang="ja-JP" sz="2000" dirty="0"/>
          </a:p>
          <a:p>
            <a:pPr marL="0" indent="0">
              <a:buNone/>
            </a:pPr>
            <a:r>
              <a:rPr kumimoji="1" lang="ja-JP" altLang="en-US" sz="2000" dirty="0" smtClean="0"/>
              <a:t>右図の例だと、星選びは上手くできてるっぽい。</a:t>
            </a:r>
            <a:endParaRPr kumimoji="1" lang="en-US" altLang="ja-JP" sz="2000" dirty="0" smtClean="0"/>
          </a:p>
          <a:p>
            <a:pPr marL="0" indent="0">
              <a:buNone/>
            </a:pPr>
            <a:r>
              <a:rPr lang="en-US" altLang="ja-JP" sz="2000" dirty="0" smtClean="0"/>
              <a:t>mean/</a:t>
            </a:r>
            <a:r>
              <a:rPr lang="en-US" altLang="ja-JP" sz="2000" dirty="0" err="1" smtClean="0"/>
              <a:t>midpt</a:t>
            </a:r>
            <a:r>
              <a:rPr lang="en-US" altLang="ja-JP" sz="2000" dirty="0" smtClean="0"/>
              <a:t>/mode</a:t>
            </a:r>
            <a:r>
              <a:rPr lang="ja-JP" altLang="en-US" sz="2000" dirty="0" smtClean="0"/>
              <a:t>はどれでもいいっぽい。</a:t>
            </a:r>
            <a:endParaRPr lang="en-US" altLang="ja-JP" sz="2000" dirty="0" smtClean="0"/>
          </a:p>
          <a:p>
            <a:pPr marL="0" indent="0">
              <a:buNone/>
            </a:pPr>
            <a:endParaRPr kumimoji="1" lang="en-US" altLang="ja-JP" sz="2000" dirty="0">
              <a:solidFill>
                <a:srgbClr val="0000FF"/>
              </a:solidFill>
            </a:endParaRPr>
          </a:p>
          <a:p>
            <a:pPr marL="0" indent="0">
              <a:buNone/>
            </a:pPr>
            <a:r>
              <a:rPr lang="en-US" altLang="ja-JP" sz="1800" dirty="0" smtClean="0">
                <a:solidFill>
                  <a:srgbClr val="0000FF"/>
                </a:solidFill>
              </a:rPr>
              <a:t>※</a:t>
            </a:r>
            <a:r>
              <a:rPr lang="ja-JP" altLang="en-US" sz="1800" dirty="0" smtClean="0">
                <a:solidFill>
                  <a:srgbClr val="0000FF"/>
                </a:solidFill>
              </a:rPr>
              <a:t>屋上データだと収差のせいで星が奇麗な円形に</a:t>
            </a:r>
            <a:endParaRPr lang="en-US" altLang="ja-JP" sz="1800" dirty="0" smtClean="0">
              <a:solidFill>
                <a:srgbClr val="0000FF"/>
              </a:solidFill>
            </a:endParaRPr>
          </a:p>
          <a:p>
            <a:pPr marL="0" indent="0">
              <a:buNone/>
            </a:pPr>
            <a:r>
              <a:rPr lang="ja-JP" altLang="en-US" sz="1800" dirty="0" smtClean="0">
                <a:solidFill>
                  <a:srgbClr val="0000FF"/>
                </a:solidFill>
              </a:rPr>
              <a:t>なっておらず、</a:t>
            </a:r>
            <a:r>
              <a:rPr lang="en-US" altLang="ja-JP" sz="1800" dirty="0" smtClean="0">
                <a:solidFill>
                  <a:srgbClr val="0000FF"/>
                </a:solidFill>
              </a:rPr>
              <a:t>PSF</a:t>
            </a:r>
            <a:r>
              <a:rPr lang="ja-JP" altLang="en-US" sz="1800" dirty="0" smtClean="0">
                <a:solidFill>
                  <a:srgbClr val="0000FF"/>
                </a:solidFill>
              </a:rPr>
              <a:t>求めが意味あるか不明・・・</a:t>
            </a:r>
            <a:endParaRPr kumimoji="1" lang="ja-JP" altLang="en-US" sz="1800" dirty="0">
              <a:solidFill>
                <a:srgbClr val="0000FF"/>
              </a:solidFill>
            </a:endParaRPr>
          </a:p>
        </p:txBody>
      </p:sp>
      <p:pic>
        <p:nvPicPr>
          <p:cNvPr id="4" name="図 3" descr="スクリーンショット 2013-06-08 23.43.0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959" y="904992"/>
            <a:ext cx="2529312" cy="2491498"/>
          </a:xfrm>
          <a:prstGeom prst="rect">
            <a:avLst/>
          </a:prstGeom>
        </p:spPr>
      </p:pic>
      <p:pic>
        <p:nvPicPr>
          <p:cNvPr id="6" name="図 5" descr="スクリーンショット 2013-06-08 23.52.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2666" y="4374444"/>
            <a:ext cx="3276607" cy="2439812"/>
          </a:xfrm>
          <a:prstGeom prst="rect">
            <a:avLst/>
          </a:prstGeom>
        </p:spPr>
      </p:pic>
    </p:spTree>
    <p:extLst>
      <p:ext uri="{BB962C8B-B14F-4D97-AF65-F5344CB8AC3E}">
        <p14:creationId xmlns:p14="http://schemas.microsoft.com/office/powerpoint/2010/main" val="1615741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39716"/>
            <a:ext cx="8229600" cy="1589383"/>
          </a:xfrm>
        </p:spPr>
        <p:txBody>
          <a:bodyPr>
            <a:normAutofit/>
          </a:bodyPr>
          <a:lstStyle/>
          <a:p>
            <a:r>
              <a:rPr lang="en-US" altLang="en-US" dirty="0" smtClean="0"/>
              <a:t>おまけ</a:t>
            </a:r>
            <a:br>
              <a:rPr lang="en-US" altLang="en-US" dirty="0" smtClean="0"/>
            </a:br>
            <a:r>
              <a:rPr lang="ja-JP" altLang="en-US" sz="2800" dirty="0" smtClean="0"/>
              <a:t>３色合成</a:t>
            </a:r>
            <a:endParaRPr kumimoji="1" lang="ja-JP" altLang="en-US" dirty="0"/>
          </a:p>
        </p:txBody>
      </p:sp>
    </p:spTree>
    <p:extLst>
      <p:ext uri="{BB962C8B-B14F-4D97-AF65-F5344CB8AC3E}">
        <p14:creationId xmlns:p14="http://schemas.microsoft.com/office/powerpoint/2010/main" val="34269834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３色合成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rmAutofit/>
          </a:bodyPr>
          <a:lstStyle/>
          <a:p>
            <a:pPr marL="0" indent="0">
              <a:buNone/>
            </a:pPr>
            <a:r>
              <a:rPr lang="ja-JP" altLang="en-US" sz="2000" dirty="0"/>
              <a:t>三色合成は科学的に意味のある作業では</a:t>
            </a:r>
            <a:r>
              <a:rPr lang="ja-JP" altLang="en-US" sz="2000" dirty="0" smtClean="0"/>
              <a:t>ないが、</a:t>
            </a:r>
            <a:r>
              <a:rPr lang="en-US" altLang="ja-JP" sz="2000" dirty="0" smtClean="0"/>
              <a:t>ds9</a:t>
            </a:r>
            <a:r>
              <a:rPr lang="ja-JP" altLang="en-US" sz="2000" dirty="0" smtClean="0"/>
              <a:t>で簡単にできる。</a:t>
            </a:r>
            <a:endParaRPr lang="en-US" altLang="ja-JP" sz="2000" dirty="0" smtClean="0"/>
          </a:p>
          <a:p>
            <a:pPr marL="0" indent="0">
              <a:buNone/>
            </a:pPr>
            <a:endParaRPr kumimoji="1" lang="en-US" altLang="ja-JP" sz="2000" dirty="0" smtClean="0"/>
          </a:p>
          <a:p>
            <a:pPr marL="0" indent="0">
              <a:buNone/>
            </a:pPr>
            <a:r>
              <a:rPr kumimoji="1" lang="ja-JP" altLang="en-US" sz="2000" dirty="0" smtClean="0"/>
              <a:t>（１）３色分の一次処理済み画像を作る</a:t>
            </a:r>
            <a:endParaRPr kumimoji="1" lang="en-US" altLang="ja-JP" sz="2000" dirty="0" smtClean="0"/>
          </a:p>
          <a:p>
            <a:pPr marL="0" indent="0">
              <a:buNone/>
            </a:pPr>
            <a:r>
              <a:rPr lang="ja-JP" altLang="en-US" sz="2000" dirty="0" smtClean="0"/>
              <a:t>：</a:t>
            </a:r>
            <a:r>
              <a:rPr lang="en-US" altLang="ja-JP" sz="2000" dirty="0" smtClean="0"/>
              <a:t>V</a:t>
            </a:r>
            <a:r>
              <a:rPr lang="ja-JP" altLang="en-US" sz="2000" dirty="0" smtClean="0"/>
              <a:t>はもう作ったので、例えばあと</a:t>
            </a:r>
            <a:r>
              <a:rPr lang="en-US" altLang="ja-JP" sz="2000" dirty="0" smtClean="0"/>
              <a:t>B,R</a:t>
            </a:r>
            <a:r>
              <a:rPr lang="ja-JP" altLang="en-US" sz="2000" dirty="0" smtClean="0"/>
              <a:t>を揃える。</a:t>
            </a:r>
            <a:endParaRPr lang="en-US" altLang="ja-JP" sz="2000" dirty="0" smtClean="0"/>
          </a:p>
          <a:p>
            <a:pPr marL="0" indent="0">
              <a:buNone/>
            </a:pPr>
            <a:endParaRPr kumimoji="1" lang="en-US" altLang="ja-JP" sz="2000" dirty="0"/>
          </a:p>
          <a:p>
            <a:pPr marL="0" indent="0">
              <a:buNone/>
            </a:pPr>
            <a:r>
              <a:rPr lang="ja-JP" altLang="en-US" sz="2000" dirty="0" smtClean="0"/>
              <a:t>（２）３色分の画像を位置合わせしておく</a:t>
            </a:r>
            <a:endParaRPr lang="en-US" altLang="ja-JP" sz="2000" dirty="0" smtClean="0"/>
          </a:p>
          <a:p>
            <a:pPr marL="0" indent="0">
              <a:buNone/>
            </a:pPr>
            <a:r>
              <a:rPr kumimoji="1" lang="en-US" altLang="ja-JP" sz="2000" dirty="0" err="1" smtClean="0"/>
              <a:t>obj-detection.sh</a:t>
            </a:r>
            <a:r>
              <a:rPr kumimoji="1" lang="ja-JP" altLang="en-US" sz="2000" dirty="0" smtClean="0"/>
              <a:t>と</a:t>
            </a:r>
            <a:r>
              <a:rPr kumimoji="1" lang="en-US" altLang="ja-JP" sz="2000" dirty="0" smtClean="0"/>
              <a:t>position-</a:t>
            </a:r>
            <a:r>
              <a:rPr kumimoji="1" lang="en-US" altLang="ja-JP" sz="2000" dirty="0" err="1" smtClean="0"/>
              <a:t>match.cl</a:t>
            </a:r>
            <a:r>
              <a:rPr kumimoji="1" lang="ja-JP" altLang="en-US" sz="2000" dirty="0" smtClean="0"/>
              <a:t>使う。</a:t>
            </a:r>
            <a:endParaRPr kumimoji="1" lang="en-US" altLang="ja-JP" sz="2000" dirty="0" smtClean="0"/>
          </a:p>
          <a:p>
            <a:pPr marL="0" indent="0">
              <a:buNone/>
            </a:pPr>
            <a:r>
              <a:rPr lang="en-US" altLang="ja-JP" sz="2000" dirty="0"/>
              <a:t>=&gt; </a:t>
            </a:r>
            <a:r>
              <a:rPr lang="en-US" altLang="ja-JP" sz="2000" dirty="0" smtClean="0"/>
              <a:t>finM51B60s</a:t>
            </a:r>
            <a:r>
              <a:rPr lang="en-US" altLang="ja-JP" sz="2000" dirty="0"/>
              <a:t>+.</a:t>
            </a:r>
            <a:r>
              <a:rPr lang="en-US" altLang="ja-JP" sz="2000" dirty="0" smtClean="0"/>
              <a:t>fits</a:t>
            </a:r>
            <a:r>
              <a:rPr lang="ja-JP" altLang="en-US" sz="2000" dirty="0" smtClean="0"/>
              <a:t>、</a:t>
            </a:r>
            <a:r>
              <a:rPr lang="en-US" altLang="ja-JP" sz="2000" dirty="0" smtClean="0"/>
              <a:t>finM51V60s</a:t>
            </a:r>
            <a:r>
              <a:rPr lang="en-US" altLang="ja-JP" sz="2000" dirty="0"/>
              <a:t>+.</a:t>
            </a:r>
            <a:r>
              <a:rPr lang="en-US" altLang="ja-JP" sz="2000" dirty="0" smtClean="0"/>
              <a:t>fits</a:t>
            </a:r>
            <a:r>
              <a:rPr lang="ja-JP" altLang="en-US" sz="2000" dirty="0" smtClean="0"/>
              <a:t>、</a:t>
            </a:r>
            <a:r>
              <a:rPr lang="en-US" altLang="ja-JP" sz="2000" dirty="0" smtClean="0"/>
              <a:t>finM51R60s</a:t>
            </a:r>
            <a:r>
              <a:rPr lang="en-US" altLang="ja-JP" sz="2000" dirty="0"/>
              <a:t>+.fits</a:t>
            </a:r>
            <a:endParaRPr kumimoji="1" lang="ja-JP" altLang="en-US" sz="2000" dirty="0"/>
          </a:p>
        </p:txBody>
      </p:sp>
      <p:pic>
        <p:nvPicPr>
          <p:cNvPr id="4" name="図 3" descr="スクリーンショット 2013-01-20 13.37.1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765" y="4295237"/>
            <a:ext cx="2394719" cy="2345764"/>
          </a:xfrm>
          <a:prstGeom prst="rect">
            <a:avLst/>
          </a:prstGeom>
        </p:spPr>
      </p:pic>
      <p:pic>
        <p:nvPicPr>
          <p:cNvPr id="5" name="図 4" descr="スクリーンショット 2013-01-20 13.37.5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1316" y="4295237"/>
            <a:ext cx="2333714" cy="2345764"/>
          </a:xfrm>
          <a:prstGeom prst="rect">
            <a:avLst/>
          </a:prstGeom>
        </p:spPr>
      </p:pic>
      <p:pic>
        <p:nvPicPr>
          <p:cNvPr id="6" name="図 5" descr="スクリーンショット 2013-01-20 13.38.2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9104" y="4295237"/>
            <a:ext cx="2353756" cy="2345764"/>
          </a:xfrm>
          <a:prstGeom prst="rect">
            <a:avLst/>
          </a:prstGeom>
        </p:spPr>
      </p:pic>
      <p:sp>
        <p:nvSpPr>
          <p:cNvPr id="7" name="テキスト ボックス 6"/>
          <p:cNvSpPr txBox="1"/>
          <p:nvPr/>
        </p:nvSpPr>
        <p:spPr>
          <a:xfrm>
            <a:off x="1598706" y="3833572"/>
            <a:ext cx="352080" cy="461665"/>
          </a:xfrm>
          <a:prstGeom prst="rect">
            <a:avLst/>
          </a:prstGeom>
          <a:noFill/>
        </p:spPr>
        <p:txBody>
          <a:bodyPr wrap="none" rtlCol="0">
            <a:spAutoFit/>
          </a:bodyPr>
          <a:lstStyle/>
          <a:p>
            <a:r>
              <a:rPr kumimoji="1" lang="en-US" altLang="ja-JP" sz="2400" dirty="0" smtClean="0">
                <a:solidFill>
                  <a:srgbClr val="0000FF"/>
                </a:solidFill>
              </a:rPr>
              <a:t>B</a:t>
            </a:r>
            <a:endParaRPr kumimoji="1" lang="ja-JP" altLang="en-US" sz="2400" dirty="0">
              <a:solidFill>
                <a:srgbClr val="0000FF"/>
              </a:solidFill>
            </a:endParaRPr>
          </a:p>
        </p:txBody>
      </p:sp>
      <p:sp>
        <p:nvSpPr>
          <p:cNvPr id="8" name="テキスト ボックス 7"/>
          <p:cNvSpPr txBox="1"/>
          <p:nvPr/>
        </p:nvSpPr>
        <p:spPr>
          <a:xfrm>
            <a:off x="4126754" y="3833572"/>
            <a:ext cx="364202" cy="461665"/>
          </a:xfrm>
          <a:prstGeom prst="rect">
            <a:avLst/>
          </a:prstGeom>
          <a:noFill/>
        </p:spPr>
        <p:txBody>
          <a:bodyPr wrap="none" rtlCol="0">
            <a:spAutoFit/>
          </a:bodyPr>
          <a:lstStyle/>
          <a:p>
            <a:r>
              <a:rPr lang="en-US" altLang="ja-JP" sz="2400" dirty="0">
                <a:solidFill>
                  <a:srgbClr val="00C300"/>
                </a:solidFill>
              </a:rPr>
              <a:t>V</a:t>
            </a:r>
            <a:endParaRPr kumimoji="1" lang="ja-JP" altLang="en-US" sz="2400" dirty="0">
              <a:solidFill>
                <a:srgbClr val="00C300"/>
              </a:solidFill>
            </a:endParaRPr>
          </a:p>
        </p:txBody>
      </p:sp>
      <p:sp>
        <p:nvSpPr>
          <p:cNvPr id="9" name="テキスト ボックス 8"/>
          <p:cNvSpPr txBox="1"/>
          <p:nvPr/>
        </p:nvSpPr>
        <p:spPr>
          <a:xfrm>
            <a:off x="6684683" y="3833572"/>
            <a:ext cx="351779" cy="461665"/>
          </a:xfrm>
          <a:prstGeom prst="rect">
            <a:avLst/>
          </a:prstGeom>
          <a:noFill/>
        </p:spPr>
        <p:txBody>
          <a:bodyPr wrap="none" rtlCol="0">
            <a:spAutoFit/>
          </a:bodyPr>
          <a:lstStyle/>
          <a:p>
            <a:r>
              <a:rPr lang="en-US" altLang="ja-JP" sz="2400" dirty="0" smtClean="0">
                <a:solidFill>
                  <a:srgbClr val="FF0000"/>
                </a:solidFill>
              </a:rPr>
              <a:t>R</a:t>
            </a:r>
            <a:endParaRPr kumimoji="1" lang="ja-JP" altLang="en-US" sz="2400" dirty="0">
              <a:solidFill>
                <a:srgbClr val="FF0000"/>
              </a:solidFill>
            </a:endParaRPr>
          </a:p>
        </p:txBody>
      </p:sp>
    </p:spTree>
    <p:extLst>
      <p:ext uri="{BB962C8B-B14F-4D97-AF65-F5344CB8AC3E}">
        <p14:creationId xmlns:p14="http://schemas.microsoft.com/office/powerpoint/2010/main" val="16610758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３色合成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rmAutofit/>
          </a:bodyPr>
          <a:lstStyle/>
          <a:p>
            <a:pPr marL="0" indent="0">
              <a:buNone/>
            </a:pPr>
            <a:r>
              <a:rPr kumimoji="1" lang="ja-JP" altLang="en-US" sz="2000" dirty="0" smtClean="0"/>
              <a:t>（３）</a:t>
            </a:r>
            <a:r>
              <a:rPr kumimoji="1" lang="en-US" altLang="ja-JP" sz="2000" dirty="0" smtClean="0"/>
              <a:t>ds9</a:t>
            </a:r>
            <a:r>
              <a:rPr kumimoji="1" lang="ja-JP" altLang="en-US" sz="2000" dirty="0" smtClean="0"/>
              <a:t>で合成</a:t>
            </a:r>
            <a:endParaRPr kumimoji="1" lang="en-US" altLang="ja-JP" sz="2000" dirty="0" smtClean="0"/>
          </a:p>
          <a:p>
            <a:pPr marL="0" indent="0">
              <a:buNone/>
            </a:pPr>
            <a:r>
              <a:rPr kumimoji="1" lang="en-US" altLang="ja-JP" sz="2000" dirty="0" smtClean="0">
                <a:solidFill>
                  <a:srgbClr val="0000FF"/>
                </a:solidFill>
              </a:rPr>
              <a:t>“Frame”</a:t>
            </a:r>
            <a:r>
              <a:rPr kumimoji="1" lang="ja-JP" altLang="en-US" sz="2000" dirty="0" smtClean="0">
                <a:solidFill>
                  <a:srgbClr val="0000FF"/>
                </a:solidFill>
              </a:rPr>
              <a:t>タブ</a:t>
            </a:r>
            <a:r>
              <a:rPr lang="en-US" altLang="ja-JP" sz="2000" dirty="0" smtClean="0">
                <a:solidFill>
                  <a:srgbClr val="0000FF"/>
                </a:solidFill>
              </a:rPr>
              <a:t>=&gt;”New Frame RGB”</a:t>
            </a:r>
            <a:r>
              <a:rPr lang="ja-JP" altLang="en-US" sz="2000" dirty="0" smtClean="0"/>
              <a:t>から３色合成用</a:t>
            </a:r>
            <a:endParaRPr lang="en-US" altLang="ja-JP" sz="2000" dirty="0" smtClean="0"/>
          </a:p>
          <a:p>
            <a:pPr marL="0" indent="0">
              <a:buNone/>
            </a:pPr>
            <a:r>
              <a:rPr lang="ja-JP" altLang="en-US" sz="2000" dirty="0" smtClean="0"/>
              <a:t>フレームを開き、</a:t>
            </a:r>
            <a:endParaRPr lang="en-US" altLang="ja-JP" sz="2000" dirty="0" smtClean="0"/>
          </a:p>
          <a:p>
            <a:pPr marL="0" indent="0">
              <a:buNone/>
            </a:pPr>
            <a:r>
              <a:rPr kumimoji="1" lang="en-US" altLang="ja-JP" sz="2000" dirty="0" smtClean="0">
                <a:solidFill>
                  <a:srgbClr val="008000"/>
                </a:solidFill>
              </a:rPr>
              <a:t>RGB</a:t>
            </a:r>
            <a:r>
              <a:rPr kumimoji="1" lang="ja-JP" altLang="en-US" sz="2000" dirty="0" smtClean="0">
                <a:solidFill>
                  <a:srgbClr val="008000"/>
                </a:solidFill>
              </a:rPr>
              <a:t>小ウィンドウ</a:t>
            </a:r>
            <a:r>
              <a:rPr kumimoji="1" lang="ja-JP" altLang="en-US" sz="2000" dirty="0" smtClean="0"/>
              <a:t>で選択選択された色（</a:t>
            </a:r>
            <a:r>
              <a:rPr kumimoji="1" lang="en-US" altLang="ja-JP" sz="2000" dirty="0" smtClean="0"/>
              <a:t>red/Green/</a:t>
            </a:r>
          </a:p>
          <a:p>
            <a:pPr marL="0" indent="0">
              <a:buNone/>
            </a:pPr>
            <a:r>
              <a:rPr kumimoji="1" lang="en-US" altLang="ja-JP" sz="2000" dirty="0" smtClean="0"/>
              <a:t>Brue</a:t>
            </a:r>
            <a:r>
              <a:rPr kumimoji="1" lang="ja-JP" altLang="en-US" sz="2000" dirty="0" smtClean="0"/>
              <a:t>）に対応した画像を</a:t>
            </a:r>
            <a:r>
              <a:rPr kumimoji="1" lang="en-US" altLang="ja-JP" sz="2000" dirty="0" smtClean="0">
                <a:solidFill>
                  <a:srgbClr val="008000"/>
                </a:solidFill>
              </a:rPr>
              <a:t>”File”</a:t>
            </a:r>
            <a:r>
              <a:rPr kumimoji="1" lang="ja-JP" altLang="en-US" sz="2000" dirty="0" smtClean="0">
                <a:solidFill>
                  <a:srgbClr val="008000"/>
                </a:solidFill>
              </a:rPr>
              <a:t>タブ</a:t>
            </a:r>
            <a:r>
              <a:rPr kumimoji="1" lang="en-US" altLang="ja-JP" sz="2000" dirty="0" smtClean="0">
                <a:solidFill>
                  <a:srgbClr val="008000"/>
                </a:solidFill>
              </a:rPr>
              <a:t>=&gt;”Open”</a:t>
            </a:r>
            <a:r>
              <a:rPr kumimoji="1" lang="ja-JP" altLang="en-US" sz="2000" dirty="0" smtClean="0"/>
              <a:t>で</a:t>
            </a:r>
            <a:endParaRPr kumimoji="1" lang="en-US" altLang="ja-JP" sz="2000" dirty="0" smtClean="0"/>
          </a:p>
          <a:p>
            <a:pPr marL="0" indent="0">
              <a:buNone/>
            </a:pPr>
            <a:r>
              <a:rPr lang="ja-JP" altLang="en-US" sz="2000" dirty="0" smtClean="0"/>
              <a:t>開いていく。</a:t>
            </a:r>
            <a:endParaRPr lang="en-US" altLang="ja-JP" sz="2000" dirty="0" smtClean="0"/>
          </a:p>
          <a:p>
            <a:pPr marL="0" indent="0">
              <a:buNone/>
            </a:pPr>
            <a:r>
              <a:rPr kumimoji="1" lang="ja-JP" altLang="en-US" sz="2000" dirty="0" smtClean="0"/>
              <a:t>３色とも開いたら、各色毎に</a:t>
            </a:r>
            <a:endParaRPr kumimoji="1" lang="en-US" altLang="ja-JP" sz="2000" dirty="0" smtClean="0"/>
          </a:p>
          <a:p>
            <a:pPr marL="0" indent="0">
              <a:buNone/>
            </a:pPr>
            <a:r>
              <a:rPr lang="en-US" altLang="ja-JP" sz="2000" dirty="0" smtClean="0">
                <a:solidFill>
                  <a:srgbClr val="FF0000"/>
                </a:solidFill>
              </a:rPr>
              <a:t>“Scale”</a:t>
            </a:r>
            <a:r>
              <a:rPr lang="ja-JP" altLang="en-US" sz="2000" dirty="0" smtClean="0">
                <a:solidFill>
                  <a:srgbClr val="FF0000"/>
                </a:solidFill>
              </a:rPr>
              <a:t>タブ</a:t>
            </a:r>
            <a:r>
              <a:rPr lang="en-US" altLang="ja-JP" sz="2000" dirty="0" smtClean="0">
                <a:solidFill>
                  <a:srgbClr val="FF0000"/>
                </a:solidFill>
              </a:rPr>
              <a:t>=&gt;”Scale Parameters…”</a:t>
            </a:r>
            <a:r>
              <a:rPr lang="ja-JP" altLang="en-US" sz="2000" dirty="0" smtClean="0"/>
              <a:t>で</a:t>
            </a:r>
            <a:endParaRPr lang="en-US" altLang="ja-JP" sz="2000" dirty="0" smtClean="0"/>
          </a:p>
          <a:p>
            <a:pPr marL="0" indent="0">
              <a:buNone/>
            </a:pPr>
            <a:r>
              <a:rPr kumimoji="1" lang="ja-JP" altLang="en-US" sz="2000" dirty="0" smtClean="0"/>
              <a:t>スケール調整して奇麗にしていく。</a:t>
            </a:r>
            <a:endParaRPr kumimoji="1" lang="en-US" altLang="ja-JP" sz="2000" dirty="0" smtClean="0"/>
          </a:p>
          <a:p>
            <a:pPr marL="0" indent="0">
              <a:buNone/>
            </a:pPr>
            <a:endParaRPr lang="en-US" altLang="ja-JP" sz="2000" dirty="0"/>
          </a:p>
          <a:p>
            <a:pPr marL="0" indent="0">
              <a:buNone/>
            </a:pPr>
            <a:r>
              <a:rPr kumimoji="1" lang="ja-JP" altLang="en-US" sz="2000" dirty="0" smtClean="0"/>
              <a:t>サンプルデータの</a:t>
            </a:r>
            <a:r>
              <a:rPr kumimoji="1" lang="en-US" altLang="ja-JP" sz="2000" dirty="0" smtClean="0"/>
              <a:t>M51</a:t>
            </a:r>
            <a:r>
              <a:rPr kumimoji="1" lang="ja-JP" altLang="en-US" sz="2000" dirty="0" smtClean="0"/>
              <a:t>の場合、</a:t>
            </a:r>
            <a:endParaRPr kumimoji="1" lang="en-US" altLang="ja-JP" sz="2000" dirty="0" smtClean="0"/>
          </a:p>
          <a:p>
            <a:pPr marL="0" indent="0">
              <a:buNone/>
            </a:pPr>
            <a:r>
              <a:rPr kumimoji="1" lang="en-US" altLang="ja-JP" sz="2000" dirty="0" smtClean="0"/>
              <a:t>B</a:t>
            </a:r>
            <a:r>
              <a:rPr kumimoji="1" lang="ja-JP" altLang="en-US" sz="2000" dirty="0" smtClean="0"/>
              <a:t>：</a:t>
            </a:r>
            <a:r>
              <a:rPr kumimoji="1" lang="en-US" altLang="ja-JP" sz="2000" dirty="0" smtClean="0"/>
              <a:t>Low=0, High=220</a:t>
            </a:r>
          </a:p>
          <a:p>
            <a:pPr marL="0" indent="0">
              <a:buNone/>
            </a:pPr>
            <a:r>
              <a:rPr lang="en-US" altLang="ja-JP" sz="2000" dirty="0" smtClean="0"/>
              <a:t>V</a:t>
            </a:r>
            <a:r>
              <a:rPr lang="ja-JP" altLang="en-US" sz="2000" dirty="0" smtClean="0"/>
              <a:t>：</a:t>
            </a:r>
            <a:r>
              <a:rPr lang="en-US" altLang="ja-JP" sz="2000" dirty="0" smtClean="0"/>
              <a:t>Low=0, High=180</a:t>
            </a:r>
          </a:p>
          <a:p>
            <a:pPr marL="0" indent="0">
              <a:buNone/>
            </a:pPr>
            <a:r>
              <a:rPr kumimoji="1" lang="en-US" altLang="ja-JP" sz="2000" dirty="0" smtClean="0"/>
              <a:t>R</a:t>
            </a:r>
            <a:r>
              <a:rPr kumimoji="1" lang="ja-JP" altLang="en-US" sz="2000" dirty="0" smtClean="0"/>
              <a:t>：</a:t>
            </a:r>
            <a:r>
              <a:rPr kumimoji="1" lang="en-US" altLang="ja-JP" sz="2000" dirty="0" smtClean="0"/>
              <a:t>Low=0, High=45</a:t>
            </a:r>
          </a:p>
          <a:p>
            <a:pPr marL="0" indent="0">
              <a:buNone/>
            </a:pPr>
            <a:r>
              <a:rPr lang="ja-JP" altLang="en-US" sz="2000" dirty="0" smtClean="0"/>
              <a:t>くらいでそれっぽく見える。</a:t>
            </a:r>
            <a:endParaRPr kumimoji="1" lang="ja-JP" altLang="en-US" sz="2000" dirty="0"/>
          </a:p>
        </p:txBody>
      </p:sp>
      <p:pic>
        <p:nvPicPr>
          <p:cNvPr id="14" name="図 13" descr="スクリーンショット 2013-01-20 20.16.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7411" y="423215"/>
            <a:ext cx="3361765" cy="1253113"/>
          </a:xfrm>
          <a:prstGeom prst="rect">
            <a:avLst/>
          </a:prstGeom>
          <a:ln>
            <a:solidFill>
              <a:schemeClr val="tx1"/>
            </a:solidFill>
          </a:ln>
        </p:spPr>
      </p:pic>
      <p:pic>
        <p:nvPicPr>
          <p:cNvPr id="15" name="図 14" descr="スクリーンショット 2013-01-20 20.16.5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7411" y="2071478"/>
            <a:ext cx="3361765" cy="1196393"/>
          </a:xfrm>
          <a:prstGeom prst="rect">
            <a:avLst/>
          </a:prstGeom>
          <a:ln>
            <a:solidFill>
              <a:schemeClr val="tx1"/>
            </a:solidFill>
          </a:ln>
        </p:spPr>
      </p:pic>
      <p:pic>
        <p:nvPicPr>
          <p:cNvPr id="16" name="図 15" descr="スクリーンショット 2013-01-20 20.18.0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4722" y="2211292"/>
            <a:ext cx="842100" cy="991922"/>
          </a:xfrm>
          <a:prstGeom prst="rect">
            <a:avLst/>
          </a:prstGeom>
          <a:ln w="25400">
            <a:solidFill>
              <a:srgbClr val="00C300"/>
            </a:solidFill>
          </a:ln>
        </p:spPr>
      </p:pic>
      <p:pic>
        <p:nvPicPr>
          <p:cNvPr id="17" name="図 16" descr="スクリーンショット 2013-01-20 20.25.0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20447" y="3621410"/>
            <a:ext cx="3406588" cy="3019591"/>
          </a:xfrm>
          <a:prstGeom prst="rect">
            <a:avLst/>
          </a:prstGeom>
          <a:ln>
            <a:solidFill>
              <a:schemeClr val="tx1"/>
            </a:solidFill>
          </a:ln>
        </p:spPr>
      </p:pic>
      <p:pic>
        <p:nvPicPr>
          <p:cNvPr id="18" name="図 17" descr="スクリーンショット 2013-01-20 20.25.4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0050" y="4332941"/>
            <a:ext cx="1616150" cy="1216957"/>
          </a:xfrm>
          <a:prstGeom prst="rect">
            <a:avLst/>
          </a:prstGeom>
          <a:noFill/>
          <a:ln w="25400">
            <a:solidFill>
              <a:srgbClr val="FF0000"/>
            </a:solidFill>
          </a:ln>
        </p:spPr>
      </p:pic>
      <p:sp>
        <p:nvSpPr>
          <p:cNvPr id="19" name="下矢印 18"/>
          <p:cNvSpPr/>
          <p:nvPr/>
        </p:nvSpPr>
        <p:spPr>
          <a:xfrm>
            <a:off x="6977529" y="1733177"/>
            <a:ext cx="1001059" cy="27853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6977529" y="3292409"/>
            <a:ext cx="1001059" cy="32571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6434667" y="3708400"/>
            <a:ext cx="270933" cy="14393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6434667" y="6443133"/>
            <a:ext cx="982133" cy="197868"/>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5728944" y="2160490"/>
            <a:ext cx="197723" cy="143933"/>
          </a:xfrm>
          <a:prstGeom prst="rect">
            <a:avLst/>
          </a:prstGeom>
          <a:noFill/>
          <a:ln w="38100">
            <a:solidFill>
              <a:srgbClr val="00C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728944" y="2492180"/>
            <a:ext cx="1248585" cy="143933"/>
          </a:xfrm>
          <a:prstGeom prst="rect">
            <a:avLst/>
          </a:prstGeom>
          <a:noFill/>
          <a:ln w="38100">
            <a:solidFill>
              <a:srgbClr val="00C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6276536" y="517956"/>
            <a:ext cx="285131" cy="143933"/>
          </a:xfrm>
          <a:prstGeom prst="rect">
            <a:avLst/>
          </a:prstGeom>
          <a:noFill/>
          <a:ln w="381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6293464" y="821269"/>
            <a:ext cx="827003" cy="122724"/>
          </a:xfrm>
          <a:prstGeom prst="rect">
            <a:avLst/>
          </a:prstGeom>
          <a:noFill/>
          <a:ln w="381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784440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0051"/>
            <a:ext cx="8229600" cy="773941"/>
          </a:xfrm>
        </p:spPr>
        <p:txBody>
          <a:bodyPr>
            <a:normAutofit/>
          </a:bodyPr>
          <a:lstStyle/>
          <a:p>
            <a:r>
              <a:rPr lang="ja-JP" altLang="en-US" sz="3200" dirty="0" smtClean="0"/>
              <a:t>３色合成 </a:t>
            </a:r>
            <a:endParaRPr kumimoji="1" lang="ja-JP" altLang="en-US" sz="3200" dirty="0"/>
          </a:p>
        </p:txBody>
      </p:sp>
      <p:sp>
        <p:nvSpPr>
          <p:cNvPr id="3" name="コンテンツ プレースホルダー 2"/>
          <p:cNvSpPr>
            <a:spLocks noGrp="1"/>
          </p:cNvSpPr>
          <p:nvPr>
            <p:ph idx="1"/>
          </p:nvPr>
        </p:nvSpPr>
        <p:spPr>
          <a:xfrm>
            <a:off x="375635" y="943992"/>
            <a:ext cx="8468323" cy="5697009"/>
          </a:xfrm>
        </p:spPr>
        <p:txBody>
          <a:bodyPr>
            <a:normAutofit/>
          </a:bodyPr>
          <a:lstStyle/>
          <a:p>
            <a:pPr marL="0" indent="0">
              <a:buNone/>
            </a:pPr>
            <a:endParaRPr kumimoji="1" lang="en-US" altLang="ja-JP" sz="2000" dirty="0" smtClean="0"/>
          </a:p>
          <a:p>
            <a:pPr marL="0" indent="0">
              <a:buNone/>
            </a:pPr>
            <a:endParaRPr lang="en-US" altLang="ja-JP" sz="2000" dirty="0"/>
          </a:p>
          <a:p>
            <a:pPr marL="0" indent="0">
              <a:buNone/>
            </a:pPr>
            <a:endParaRPr kumimoji="1" lang="en-US" altLang="ja-JP" sz="2000" dirty="0" smtClean="0"/>
          </a:p>
          <a:p>
            <a:pPr marL="0" indent="0">
              <a:buNone/>
            </a:pPr>
            <a:r>
              <a:rPr lang="ja-JP" altLang="ja-JP" sz="2000" dirty="0"/>
              <a:t>　</a:t>
            </a:r>
            <a:r>
              <a:rPr lang="ja-JP" altLang="en-US" sz="2000" dirty="0" smtClean="0"/>
              <a:t>　　　　　　　　　　　　　　　　　　　　　</a:t>
            </a:r>
            <a:r>
              <a:rPr lang="en-US" altLang="ja-JP" sz="2000" dirty="0" smtClean="0"/>
              <a:t>M51</a:t>
            </a:r>
            <a:r>
              <a:rPr lang="ja-JP" altLang="en-US" sz="2000" dirty="0" smtClean="0"/>
              <a:t>を</a:t>
            </a:r>
            <a:endParaRPr lang="en-US" altLang="ja-JP" sz="2000" dirty="0" smtClean="0"/>
          </a:p>
          <a:p>
            <a:pPr marL="0" indent="0">
              <a:buNone/>
            </a:pPr>
            <a:r>
              <a:rPr kumimoji="1" lang="ja-JP" altLang="ja-JP" sz="2000" dirty="0"/>
              <a:t>　</a:t>
            </a:r>
            <a:r>
              <a:rPr kumimoji="1" lang="ja-JP" altLang="en-US" sz="2000" dirty="0" smtClean="0"/>
              <a:t>　　　　　　　　　　　　　　　　　　　　　ズーム</a:t>
            </a:r>
            <a:r>
              <a:rPr kumimoji="1" lang="en-US" altLang="ja-JP" sz="2000" dirty="0" smtClean="0"/>
              <a:t> =&gt;</a:t>
            </a:r>
            <a:endParaRPr kumimoji="1" lang="ja-JP" altLang="en-US" sz="2000" dirty="0"/>
          </a:p>
        </p:txBody>
      </p:sp>
      <p:pic>
        <p:nvPicPr>
          <p:cNvPr id="11" name="図 10" descr="スクリーンショット 2013-01-20 20.46.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469" y="1210235"/>
            <a:ext cx="3415845" cy="3421529"/>
          </a:xfrm>
          <a:prstGeom prst="rect">
            <a:avLst/>
          </a:prstGeom>
        </p:spPr>
      </p:pic>
      <p:pic>
        <p:nvPicPr>
          <p:cNvPr id="13" name="図 12" descr="スクリーンショット 2013-01-20 20.48.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6963" y="1135529"/>
            <a:ext cx="3332064" cy="3496235"/>
          </a:xfrm>
          <a:prstGeom prst="rect">
            <a:avLst/>
          </a:prstGeom>
        </p:spPr>
      </p:pic>
    </p:spTree>
    <p:extLst>
      <p:ext uri="{BB962C8B-B14F-4D97-AF65-F5344CB8AC3E}">
        <p14:creationId xmlns:p14="http://schemas.microsoft.com/office/powerpoint/2010/main" val="1741634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39716"/>
            <a:ext cx="8229600" cy="1589383"/>
          </a:xfrm>
        </p:spPr>
        <p:txBody>
          <a:bodyPr>
            <a:normAutofit/>
          </a:bodyPr>
          <a:lstStyle/>
          <a:p>
            <a:r>
              <a:rPr lang="en-US" altLang="en-US" dirty="0" smtClean="0"/>
              <a:t>お</a:t>
            </a:r>
            <a:r>
              <a:rPr lang="ja-JP" altLang="en-US" dirty="0" smtClean="0"/>
              <a:t>わり</a:t>
            </a:r>
            <a:endParaRPr kumimoji="1" lang="ja-JP" altLang="en-US" dirty="0"/>
          </a:p>
        </p:txBody>
      </p:sp>
    </p:spTree>
    <p:extLst>
      <p:ext uri="{BB962C8B-B14F-4D97-AF65-F5344CB8AC3E}">
        <p14:creationId xmlns:p14="http://schemas.microsoft.com/office/powerpoint/2010/main" val="920849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en-US" altLang="ja-JP" sz="3200" dirty="0"/>
              <a:t>TOKRED </a:t>
            </a:r>
            <a:r>
              <a:rPr lang="ja-JP" altLang="en-US" sz="3200" dirty="0" smtClean="0"/>
              <a:t>内容物 </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rmAutofit/>
          </a:bodyPr>
          <a:lstStyle/>
          <a:p>
            <a:pPr marL="0" indent="0">
              <a:buNone/>
            </a:pPr>
            <a:r>
              <a:rPr lang="en-US" altLang="ja-JP" sz="2000" dirty="0" err="1" smtClean="0"/>
              <a:t>TOKRED_sampledata</a:t>
            </a:r>
            <a:r>
              <a:rPr lang="en-US" altLang="ja-JP" sz="2000" dirty="0" smtClean="0"/>
              <a:t>/</a:t>
            </a:r>
            <a:r>
              <a:rPr lang="ja-JP" altLang="en-US" sz="2000" dirty="0" smtClean="0"/>
              <a:t>・・・サンプルデータ：</a:t>
            </a:r>
            <a:r>
              <a:rPr lang="en-US" altLang="ja-JP" sz="2000" dirty="0" smtClean="0"/>
              <a:t>2012/6/22</a:t>
            </a:r>
            <a:r>
              <a:rPr lang="ja-JP" altLang="en-US" sz="2000" dirty="0" smtClean="0"/>
              <a:t>に東北大屋上</a:t>
            </a:r>
            <a:r>
              <a:rPr lang="en-US" altLang="ja-JP" sz="2000" dirty="0" smtClean="0"/>
              <a:t>51cm</a:t>
            </a:r>
            <a:r>
              <a:rPr lang="ja-JP" altLang="en-US" sz="2000" dirty="0" smtClean="0"/>
              <a:t>望遠鏡で取得</a:t>
            </a:r>
            <a:endParaRPr lang="en-US" altLang="ja-JP" sz="2000" dirty="0" smtClean="0"/>
          </a:p>
          <a:p>
            <a:pPr marL="0" indent="0">
              <a:buNone/>
            </a:pPr>
            <a:r>
              <a:rPr lang="ja-JP" altLang="ja-JP" sz="2000" dirty="0"/>
              <a:t>　</a:t>
            </a:r>
            <a:r>
              <a:rPr lang="ja-JP" altLang="en-US" sz="2000" dirty="0" smtClean="0"/>
              <a:t>　　　　　　　　　</a:t>
            </a:r>
            <a:r>
              <a:rPr lang="en-US" altLang="ja-JP" sz="2000" dirty="0" smtClean="0"/>
              <a:t> </a:t>
            </a:r>
            <a:r>
              <a:rPr lang="ja-JP" altLang="en-US" sz="2000" dirty="0" smtClean="0"/>
              <a:t>ターゲットは</a:t>
            </a:r>
            <a:r>
              <a:rPr lang="en-US" altLang="ja-JP" sz="2000" dirty="0" smtClean="0"/>
              <a:t>M51</a:t>
            </a:r>
            <a:endParaRPr lang="en-US" altLang="ja-JP" sz="2000" dirty="0"/>
          </a:p>
          <a:p>
            <a:pPr marL="0" indent="0">
              <a:buNone/>
            </a:pPr>
            <a:r>
              <a:rPr lang="ja-JP" altLang="ja-JP" sz="2000" dirty="0" smtClean="0"/>
              <a:t>　</a:t>
            </a:r>
            <a:r>
              <a:rPr lang="ja-JP" altLang="en-US" sz="2000" dirty="0" smtClean="0"/>
              <a:t>　　　　　　　　　</a:t>
            </a:r>
            <a:r>
              <a:rPr lang="en-US" altLang="ja-JP" sz="2000" dirty="0" smtClean="0"/>
              <a:t>  </a:t>
            </a:r>
            <a:r>
              <a:rPr lang="en-US" altLang="ja-JP" sz="2000" dirty="0" err="1" smtClean="0"/>
              <a:t>B,V,R,Ha</a:t>
            </a:r>
            <a:r>
              <a:rPr lang="en-US" altLang="ja-JP" sz="2000" dirty="0" smtClean="0"/>
              <a:t>,[OIII],[SII]</a:t>
            </a:r>
            <a:r>
              <a:rPr lang="ja-JP" altLang="en-US" sz="2000" dirty="0" smtClean="0"/>
              <a:t>バンド撮像データ</a:t>
            </a:r>
            <a:endParaRPr lang="en-US" altLang="ja-JP" sz="2000" dirty="0" smtClean="0"/>
          </a:p>
          <a:p>
            <a:pPr marL="0" indent="0">
              <a:buNone/>
            </a:pPr>
            <a:r>
              <a:rPr lang="en-US" altLang="ja-JP" sz="2000" dirty="0" smtClean="0"/>
              <a:t>                                </a:t>
            </a:r>
            <a:r>
              <a:rPr lang="ja-JP" altLang="en-US" sz="2000" dirty="0" smtClean="0"/>
              <a:t>スカイフラット、ダーク、バイアスの生データ</a:t>
            </a:r>
            <a:endParaRPr lang="en-US" altLang="ja-JP" sz="2000" dirty="0"/>
          </a:p>
          <a:p>
            <a:pPr marL="0" indent="0">
              <a:buNone/>
            </a:pPr>
            <a:r>
              <a:rPr lang="en-US" altLang="ja-JP" sz="2000" dirty="0" smtClean="0"/>
              <a:t>※</a:t>
            </a:r>
            <a:r>
              <a:rPr lang="ja-JP" altLang="en-US" sz="2000" dirty="0" smtClean="0"/>
              <a:t>詳細</a:t>
            </a:r>
            <a:endParaRPr lang="en-US" altLang="ja-JP" sz="2000" dirty="0" smtClean="0"/>
          </a:p>
        </p:txBody>
      </p:sp>
      <p:graphicFrame>
        <p:nvGraphicFramePr>
          <p:cNvPr id="5" name="表 4"/>
          <p:cNvGraphicFramePr>
            <a:graphicFrameLocks noGrp="1"/>
          </p:cNvGraphicFramePr>
          <p:nvPr>
            <p:extLst>
              <p:ext uri="{D42A27DB-BD31-4B8C-83A1-F6EECF244321}">
                <p14:modId xmlns:p14="http://schemas.microsoft.com/office/powerpoint/2010/main" val="609016841"/>
              </p:ext>
            </p:extLst>
          </p:nvPr>
        </p:nvGraphicFramePr>
        <p:xfrm>
          <a:off x="165637" y="3240536"/>
          <a:ext cx="8834118" cy="3200399"/>
        </p:xfrm>
        <a:graphic>
          <a:graphicData uri="http://schemas.openxmlformats.org/drawingml/2006/table">
            <a:tbl>
              <a:tblPr firstRow="1" bandRow="1">
                <a:tableStyleId>{3C2FFA5D-87B4-456A-9821-1D502468CF0F}</a:tableStyleId>
              </a:tblPr>
              <a:tblGrid>
                <a:gridCol w="965198"/>
                <a:gridCol w="805590"/>
                <a:gridCol w="654910"/>
                <a:gridCol w="673100"/>
                <a:gridCol w="853440"/>
                <a:gridCol w="711200"/>
                <a:gridCol w="137160"/>
                <a:gridCol w="612140"/>
                <a:gridCol w="137160"/>
                <a:gridCol w="972820"/>
                <a:gridCol w="119380"/>
                <a:gridCol w="2192020"/>
              </a:tblGrid>
              <a:tr h="554659">
                <a:tc>
                  <a:txBody>
                    <a:bodyPr/>
                    <a:lstStyle/>
                    <a:p>
                      <a:r>
                        <a:rPr kumimoji="1" lang="ja-JP" altLang="en-US" sz="1600" dirty="0" smtClean="0">
                          <a:solidFill>
                            <a:srgbClr val="FFFF00"/>
                          </a:solidFill>
                        </a:rPr>
                        <a:t>積分時間、枚数</a:t>
                      </a:r>
                      <a:endParaRPr kumimoji="1" lang="ja-JP" altLang="en-US" sz="1600" dirty="0">
                        <a:solidFill>
                          <a:srgbClr val="FFFF00"/>
                        </a:solidFill>
                      </a:endParaRPr>
                    </a:p>
                  </a:txBody>
                  <a:tcPr/>
                </a:tc>
                <a:tc>
                  <a:txBody>
                    <a:bodyPr/>
                    <a:lstStyle/>
                    <a:p>
                      <a:r>
                        <a:rPr kumimoji="1" lang="en-US" altLang="ja-JP" dirty="0" smtClean="0"/>
                        <a:t>B</a:t>
                      </a:r>
                      <a:endParaRPr kumimoji="1" lang="ja-JP" altLang="en-US" dirty="0"/>
                    </a:p>
                  </a:txBody>
                  <a:tcPr/>
                </a:tc>
                <a:tc>
                  <a:txBody>
                    <a:bodyPr/>
                    <a:lstStyle/>
                    <a:p>
                      <a:r>
                        <a:rPr kumimoji="1" lang="en-US" altLang="ja-JP" dirty="0" smtClean="0"/>
                        <a:t>V</a:t>
                      </a:r>
                      <a:endParaRPr kumimoji="1" lang="ja-JP" altLang="en-US" dirty="0"/>
                    </a:p>
                  </a:txBody>
                  <a:tcPr/>
                </a:tc>
                <a:tc>
                  <a:txBody>
                    <a:bodyPr/>
                    <a:lstStyle/>
                    <a:p>
                      <a:r>
                        <a:rPr kumimoji="1" lang="en-US" altLang="ja-JP" dirty="0" smtClean="0"/>
                        <a:t>R</a:t>
                      </a:r>
                      <a:endParaRPr kumimoji="1" lang="ja-JP" altLang="en-US" dirty="0"/>
                    </a:p>
                  </a:txBody>
                  <a:tcPr/>
                </a:tc>
                <a:tc>
                  <a:txBody>
                    <a:bodyPr/>
                    <a:lstStyle/>
                    <a:p>
                      <a:r>
                        <a:rPr kumimoji="1" lang="en-US" altLang="ja-JP" dirty="0" smtClean="0"/>
                        <a:t>Ha</a:t>
                      </a:r>
                      <a:endParaRPr kumimoji="1" lang="ja-JP" altLang="en-US" dirty="0"/>
                    </a:p>
                  </a:txBody>
                  <a:tcPr/>
                </a:tc>
                <a:tc>
                  <a:txBody>
                    <a:bodyPr/>
                    <a:lstStyle/>
                    <a:p>
                      <a:r>
                        <a:rPr kumimoji="1" lang="en-US" altLang="ja-JP" dirty="0" smtClean="0"/>
                        <a:t>[OIII]</a:t>
                      </a:r>
                      <a:endParaRPr kumimoji="1" lang="ja-JP" altLang="en-US" dirty="0"/>
                    </a:p>
                  </a:txBody>
                  <a:tcPr/>
                </a:tc>
                <a:tc gridSpan="2">
                  <a:txBody>
                    <a:bodyPr/>
                    <a:lstStyle/>
                    <a:p>
                      <a:r>
                        <a:rPr kumimoji="1" lang="en-US" altLang="ja-JP" dirty="0" smtClean="0"/>
                        <a:t>[SII]</a:t>
                      </a:r>
                      <a:endParaRPr kumimoji="1" lang="ja-JP" altLang="en-US" dirty="0"/>
                    </a:p>
                  </a:txBody>
                  <a:tcPr/>
                </a:tc>
                <a:tc hMerge="1">
                  <a:txBody>
                    <a:bodyPr/>
                    <a:lstStyle/>
                    <a:p>
                      <a:endParaRPr kumimoji="1" lang="ja-JP" altLang="en-US"/>
                    </a:p>
                  </a:txBody>
                  <a:tcPr/>
                </a:tc>
                <a:tc gridSpan="2">
                  <a:txBody>
                    <a:bodyPr/>
                    <a:lstStyle/>
                    <a:p>
                      <a:r>
                        <a:rPr kumimoji="1" lang="ja-JP" altLang="en-US" sz="1400" dirty="0" smtClean="0"/>
                        <a:t>フィルター無し</a:t>
                      </a:r>
                      <a:endParaRPr kumimoji="1" lang="ja-JP" altLang="en-US" sz="1400" dirty="0"/>
                    </a:p>
                  </a:txBody>
                  <a:tcPr/>
                </a:tc>
                <a:tc hMerge="1">
                  <a:txBody>
                    <a:bodyPr/>
                    <a:lstStyle/>
                    <a:p>
                      <a:endParaRPr kumimoji="1" lang="ja-JP" altLang="en-US"/>
                    </a:p>
                  </a:txBody>
                  <a:tcPr/>
                </a:tc>
                <a:tc gridSpan="2">
                  <a:txBody>
                    <a:bodyPr/>
                    <a:lstStyle/>
                    <a:p>
                      <a:r>
                        <a:rPr kumimoji="1" lang="ja-JP" altLang="en-US" dirty="0" smtClean="0"/>
                        <a:t>メモ</a:t>
                      </a:r>
                      <a:endParaRPr kumimoji="1" lang="ja-JP" altLang="en-US" dirty="0"/>
                    </a:p>
                  </a:txBody>
                  <a:tcPr/>
                </a:tc>
                <a:tc hMerge="1">
                  <a:txBody>
                    <a:bodyPr/>
                    <a:lstStyle/>
                    <a:p>
                      <a:endParaRPr kumimoji="1" lang="ja-JP" altLang="en-US"/>
                    </a:p>
                  </a:txBody>
                  <a:tcPr/>
                </a:tc>
              </a:tr>
              <a:tr h="395764">
                <a:tc>
                  <a:txBody>
                    <a:bodyPr/>
                    <a:lstStyle/>
                    <a:p>
                      <a:r>
                        <a:rPr kumimoji="1" lang="ja-JP" altLang="en-US" sz="1400" dirty="0" smtClean="0"/>
                        <a:t>バイアス</a:t>
                      </a:r>
                      <a:endParaRPr kumimoji="1" lang="ja-JP" altLang="en-US" sz="1400" dirty="0"/>
                    </a:p>
                  </a:txBody>
                  <a:tcPr/>
                </a:tc>
                <a:tc gridSpan="11">
                  <a:txBody>
                    <a:bodyPr/>
                    <a:lstStyle/>
                    <a:p>
                      <a:r>
                        <a:rPr kumimoji="1" lang="ja-JP" altLang="en-US" sz="1400" dirty="0" smtClean="0"/>
                        <a:t>バイアスなので積分時間は無し。</a:t>
                      </a:r>
                      <a:r>
                        <a:rPr kumimoji="1" lang="en-US" altLang="ja-JP" sz="1400" dirty="0" smtClean="0"/>
                        <a:t>2012/2/22</a:t>
                      </a:r>
                      <a:r>
                        <a:rPr kumimoji="1" lang="ja-JP" altLang="en-US" sz="1400" dirty="0" smtClean="0"/>
                        <a:t>に取得したもので代用しているが、バイアスは非常に安定しているので問題ないはず。（そもそもダークが撮れているのでデータ処理で使う必要性もない）</a:t>
                      </a:r>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731044">
                <a:tc>
                  <a:txBody>
                    <a:bodyPr/>
                    <a:lstStyle/>
                    <a:p>
                      <a:r>
                        <a:rPr kumimoji="1" lang="ja-JP" altLang="en-US" sz="1400" dirty="0" smtClean="0"/>
                        <a:t>ダーク</a:t>
                      </a:r>
                      <a:endParaRPr kumimoji="1" lang="ja-JP" altLang="en-US" sz="1400" dirty="0"/>
                    </a:p>
                  </a:txBody>
                  <a:tcPr/>
                </a:tc>
                <a:tc>
                  <a:txBody>
                    <a:bodyPr/>
                    <a:lstStyle/>
                    <a:p>
                      <a:endParaRPr kumimoji="1" lang="ja-JP" altLang="en-US" sz="1400" dirty="0"/>
                    </a:p>
                  </a:txBody>
                  <a:tcPr/>
                </a:tc>
                <a:tc>
                  <a:txBody>
                    <a:bodyPr/>
                    <a:lstStyle/>
                    <a:p>
                      <a:endParaRPr kumimoji="1" lang="ja-JP" altLang="en-US" sz="1400" dirty="0"/>
                    </a:p>
                  </a:txBody>
                  <a:tcPr/>
                </a:tc>
                <a:tc>
                  <a:txBody>
                    <a:bodyPr/>
                    <a:lstStyle/>
                    <a:p>
                      <a:endParaRPr kumimoji="1" lang="ja-JP" altLang="en-US" dirty="0"/>
                    </a:p>
                  </a:txBody>
                  <a:tcPr/>
                </a:tc>
                <a:tc>
                  <a:txBody>
                    <a:bodyPr/>
                    <a:lstStyle/>
                    <a:p>
                      <a:endParaRPr kumimoji="1" lang="ja-JP" altLang="en-US" dirty="0"/>
                    </a:p>
                  </a:txBody>
                  <a:tcPr/>
                </a:tc>
                <a:tc gridSpan="2">
                  <a:txBody>
                    <a:bodyPr/>
                    <a:lstStyle/>
                    <a:p>
                      <a:endParaRPr kumimoji="1" lang="ja-JP" altLang="en-US" dirty="0"/>
                    </a:p>
                  </a:txBody>
                  <a:tcPr/>
                </a:tc>
                <a:tc hMerge="1">
                  <a:txBody>
                    <a:bodyPr/>
                    <a:lstStyle/>
                    <a:p>
                      <a:endParaRPr kumimoji="1" lang="ja-JP" altLang="en-US" dirty="0"/>
                    </a:p>
                  </a:txBody>
                  <a:tcPr/>
                </a:tc>
                <a:tc gridSpan="2">
                  <a:txBody>
                    <a:bodyPr/>
                    <a:lstStyle/>
                    <a:p>
                      <a:endParaRPr kumimoji="1" lang="ja-JP" altLang="en-US" dirty="0"/>
                    </a:p>
                  </a:txBody>
                  <a:tcPr/>
                </a:tc>
                <a:tc hMerge="1">
                  <a:txBody>
                    <a:bodyPr/>
                    <a:lstStyle/>
                    <a:p>
                      <a:endParaRPr kumimoji="1" lang="ja-JP" altLang="en-US" sz="1400" dirty="0" smtClean="0"/>
                    </a:p>
                  </a:txBody>
                  <a:tcPr/>
                </a:tc>
                <a:tc gridSpan="2">
                  <a:txBody>
                    <a:bodyPr/>
                    <a:lstStyle/>
                    <a:p>
                      <a:r>
                        <a:rPr kumimoji="1" lang="en-US" altLang="ja-JP" sz="1400" dirty="0" smtClean="0"/>
                        <a:t>30s</a:t>
                      </a:r>
                      <a:r>
                        <a:rPr kumimoji="1" lang="en-US" altLang="ja-JP" sz="1400" baseline="0" dirty="0" smtClean="0"/>
                        <a:t>×5shots,</a:t>
                      </a:r>
                    </a:p>
                    <a:p>
                      <a:r>
                        <a:rPr kumimoji="1" lang="en-US" altLang="ja-JP" sz="1400" baseline="0" dirty="0" smtClean="0"/>
                        <a:t>60s×5shots,</a:t>
                      </a:r>
                    </a:p>
                    <a:p>
                      <a:r>
                        <a:rPr kumimoji="1" lang="en-US" altLang="ja-JP" sz="1400" baseline="0" dirty="0" smtClean="0"/>
                        <a:t>90s×5shots</a:t>
                      </a:r>
                      <a:endParaRPr kumimoji="1" lang="ja-JP" altLang="en-US" sz="1400" dirty="0" smtClean="0"/>
                    </a:p>
                  </a:txBody>
                  <a:tcPr/>
                </a:tc>
                <a:tc hMerge="1">
                  <a:txBody>
                    <a:bodyPr/>
                    <a:lstStyle/>
                    <a:p>
                      <a:endParaRPr kumimoji="1" lang="ja-JP" altLang="en-US" dirty="0"/>
                    </a:p>
                  </a:txBody>
                  <a:tcPr/>
                </a:tc>
                <a:tc>
                  <a:txBody>
                    <a:bodyPr/>
                    <a:lstStyle/>
                    <a:p>
                      <a:endParaRPr kumimoji="1" lang="ja-JP" altLang="en-US" dirty="0"/>
                    </a:p>
                  </a:txBody>
                  <a:tcPr/>
                </a:tc>
              </a:tr>
              <a:tr h="396962">
                <a:tc>
                  <a:txBody>
                    <a:bodyPr/>
                    <a:lstStyle/>
                    <a:p>
                      <a:r>
                        <a:rPr kumimoji="1" lang="ja-JP" altLang="en-US" sz="1400" dirty="0" smtClean="0"/>
                        <a:t>フラット</a:t>
                      </a:r>
                      <a:endParaRPr kumimoji="1" lang="en-US" altLang="ja-JP" sz="1400" dirty="0" smtClean="0"/>
                    </a:p>
                    <a:p>
                      <a:r>
                        <a:rPr kumimoji="1" lang="ja-JP" altLang="en-US" sz="1400" dirty="0" smtClean="0"/>
                        <a:t>（スカイ）</a:t>
                      </a:r>
                      <a:endParaRPr kumimoji="1" lang="ja-JP" altLang="en-US" sz="1400" dirty="0"/>
                    </a:p>
                  </a:txBody>
                  <a:tcPr/>
                </a:tc>
                <a:tc>
                  <a:txBody>
                    <a:bodyPr/>
                    <a:lstStyle/>
                    <a:p>
                      <a:r>
                        <a:rPr kumimoji="1" lang="en-US" altLang="ja-JP" sz="1400" dirty="0" smtClean="0"/>
                        <a:t>30s</a:t>
                      </a:r>
                      <a:r>
                        <a:rPr kumimoji="1" lang="en-US" altLang="ja-JP" sz="1400" baseline="0" dirty="0" smtClean="0"/>
                        <a:t> </a:t>
                      </a:r>
                      <a:r>
                        <a:rPr kumimoji="1" lang="en-US" altLang="ja-JP" sz="1400" dirty="0" smtClean="0"/>
                        <a:t>× 7shots</a:t>
                      </a:r>
                      <a:endParaRPr kumimoji="1" lang="ja-JP" alt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30s × 7shots</a:t>
                      </a:r>
                      <a:endParaRPr kumimoji="1" lang="ja-JP" altLang="en-US" sz="14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30s × 7shots</a:t>
                      </a:r>
                      <a:endParaRPr kumimoji="1" lang="ja-JP" altLang="en-US" sz="14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 × 7shots</a:t>
                      </a:r>
                      <a:endParaRPr kumimoji="1" lang="ja-JP" altLang="en-US" sz="1400" dirty="0" smtClean="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90s × 7shots</a:t>
                      </a:r>
                      <a:endParaRPr kumimoji="1" lang="ja-JP" altLang="en-US" sz="1400" dirty="0" smtClean="0"/>
                    </a:p>
                  </a:txBody>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kumimoji="1" lang="ja-JP" altLang="en-US" sz="1400" dirty="0" smtClean="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90s × 7shots</a:t>
                      </a:r>
                      <a:endParaRPr kumimoji="1" lang="ja-JP" altLang="en-US" sz="1400" dirty="0" smtClean="0"/>
                    </a:p>
                  </a:txBody>
                  <a:tcPr/>
                </a:tc>
                <a:tc hMerge="1">
                  <a:txBody>
                    <a:bodyPr/>
                    <a:lstStyle/>
                    <a:p>
                      <a:endParaRPr kumimoji="1" lang="ja-JP" altLang="en-US"/>
                    </a:p>
                  </a:txBody>
                  <a:tcPr/>
                </a:tc>
                <a:tc gridSpan="2">
                  <a:txBody>
                    <a:bodyPr/>
                    <a:lstStyle/>
                    <a:p>
                      <a:endParaRPr kumimoji="1" lang="ja-JP" altLang="en-US"/>
                    </a:p>
                  </a:txBody>
                  <a:tcPr/>
                </a:tc>
                <a:tc hMerge="1">
                  <a:txBody>
                    <a:bodyPr/>
                    <a:lstStyle/>
                    <a:p>
                      <a:endParaRPr kumimoji="1" lang="ja-JP" altLang="en-US" sz="1200" dirty="0"/>
                    </a:p>
                  </a:txBody>
                  <a:tcPr/>
                </a:tc>
                <a:tc>
                  <a:txBody>
                    <a:bodyPr/>
                    <a:lstStyle/>
                    <a:p>
                      <a:r>
                        <a:rPr kumimoji="1" lang="ja-JP" altLang="en-US" sz="1200" dirty="0" smtClean="0"/>
                        <a:t>ファイル名の</a:t>
                      </a:r>
                      <a:r>
                        <a:rPr kumimoji="1" lang="en-US" altLang="ja-JP" sz="1200" dirty="0" smtClean="0"/>
                        <a:t>1st</a:t>
                      </a:r>
                      <a:r>
                        <a:rPr kumimoji="1" lang="ja-JP" altLang="en-US" sz="1200" dirty="0" smtClean="0"/>
                        <a:t>や</a:t>
                      </a:r>
                      <a:r>
                        <a:rPr kumimoji="1" lang="en-US" altLang="ja-JP" sz="1200" dirty="0" smtClean="0"/>
                        <a:t>2nd</a:t>
                      </a:r>
                      <a:r>
                        <a:rPr kumimoji="1" lang="ja-JP" altLang="en-US" sz="1200" dirty="0" smtClean="0"/>
                        <a:t>は撮った時間に応じて。</a:t>
                      </a:r>
                      <a:r>
                        <a:rPr kumimoji="1" lang="en-US" altLang="ja-JP" sz="1200" dirty="0" smtClean="0"/>
                        <a:t>Ha,[OIII],[SII]</a:t>
                      </a:r>
                      <a:r>
                        <a:rPr kumimoji="1" lang="ja-JP" altLang="en-US" sz="1200" dirty="0" smtClean="0"/>
                        <a:t>は入射光量的に質が悪い</a:t>
                      </a:r>
                      <a:endParaRPr kumimoji="1" lang="ja-JP" altLang="en-US" sz="1200" dirty="0"/>
                    </a:p>
                  </a:txBody>
                  <a:tcPr/>
                </a:tc>
              </a:tr>
              <a:tr h="396962">
                <a:tc>
                  <a:txBody>
                    <a:bodyPr/>
                    <a:lstStyle/>
                    <a:p>
                      <a:r>
                        <a:rPr kumimoji="1" lang="en-US" altLang="ja-JP" sz="1400" dirty="0" smtClean="0"/>
                        <a:t>M51</a:t>
                      </a:r>
                      <a:endParaRPr kumimoji="1" lang="ja-JP" altLang="en-US" sz="1400" dirty="0"/>
                    </a:p>
                  </a:txBody>
                  <a:tcPr/>
                </a:tc>
                <a:tc>
                  <a:txBody>
                    <a:bodyPr/>
                    <a:lstStyle/>
                    <a:p>
                      <a:r>
                        <a:rPr kumimoji="1" lang="en-US" altLang="ja-JP" sz="1400" dirty="0" smtClean="0"/>
                        <a:t>60s</a:t>
                      </a:r>
                      <a:r>
                        <a:rPr kumimoji="1" lang="en-US" altLang="ja-JP" sz="1400" baseline="0" dirty="0" smtClean="0"/>
                        <a:t> × 10shots</a:t>
                      </a:r>
                      <a:endParaRPr kumimoji="1" lang="ja-JP" alt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a:t>
                      </a:r>
                      <a:r>
                        <a:rPr kumimoji="1" lang="en-US" altLang="ja-JP" sz="1400" baseline="0" dirty="0" smtClean="0"/>
                        <a:t> × 5shots</a:t>
                      </a:r>
                      <a:endParaRPr kumimoji="1" lang="ja-JP" altLang="en-US" sz="14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a:t>
                      </a:r>
                      <a:r>
                        <a:rPr kumimoji="1" lang="en-US" altLang="ja-JP" sz="1400" baseline="0" dirty="0" smtClean="0"/>
                        <a:t> × 5shots</a:t>
                      </a:r>
                      <a:endParaRPr kumimoji="1" lang="ja-JP" altLang="en-US" sz="14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a:t>
                      </a:r>
                      <a:r>
                        <a:rPr kumimoji="1" lang="en-US" altLang="ja-JP" sz="1400" baseline="0" dirty="0" smtClean="0"/>
                        <a:t> × 10shots</a:t>
                      </a:r>
                      <a:endParaRPr kumimoji="1" lang="ja-JP" altLang="en-US" sz="1400" smtClean="0"/>
                    </a:p>
                    <a:p>
                      <a:endParaRPr kumimoji="1" lang="ja-JP" altLang="en-US" sz="140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a:t>
                      </a:r>
                      <a:r>
                        <a:rPr kumimoji="1" lang="en-US" altLang="ja-JP" sz="1400" baseline="0" dirty="0" smtClean="0"/>
                        <a:t> × 10shots</a:t>
                      </a:r>
                      <a:endParaRPr kumimoji="1" lang="ja-JP" altLang="en-US" sz="1400" dirty="0" smtClean="0"/>
                    </a:p>
                  </a:txBody>
                  <a:tcPr/>
                </a:tc>
                <a:tc hMerge="1">
                  <a:txBody>
                    <a:bodyPr/>
                    <a:lstStyle/>
                    <a:p>
                      <a:endParaRPr kumimoji="1" lang="ja-JP" altLang="en-US" dirty="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400" dirty="0" smtClean="0"/>
                        <a:t>60s</a:t>
                      </a:r>
                      <a:r>
                        <a:rPr kumimoji="1" lang="en-US" altLang="ja-JP" sz="1400" baseline="0" dirty="0" smtClean="0"/>
                        <a:t> × 10shots</a:t>
                      </a:r>
                      <a:endParaRPr kumimoji="1" lang="ja-JP" altLang="en-US" sz="1400" dirty="0" smtClean="0"/>
                    </a:p>
                  </a:txBody>
                  <a:tcPr/>
                </a:tc>
                <a:tc hMerge="1">
                  <a:txBody>
                    <a:bodyPr/>
                    <a:lstStyle/>
                    <a:p>
                      <a:endParaRPr kumimoji="1" lang="ja-JP" altLang="en-US"/>
                    </a:p>
                  </a:txBody>
                  <a:tcPr/>
                </a:tc>
                <a:tc gridSpan="2">
                  <a:txBody>
                    <a:bodyPr/>
                    <a:lstStyle/>
                    <a:p>
                      <a:endParaRPr kumimoji="1" lang="ja-JP" altLang="en-US"/>
                    </a:p>
                  </a:txBody>
                  <a:tcPr/>
                </a:tc>
                <a:tc hMerge="1">
                  <a:txBody>
                    <a:bodyPr/>
                    <a:lstStyle/>
                    <a:p>
                      <a:endParaRPr kumimoji="1" lang="ja-JP" altLang="en-US" dirty="0"/>
                    </a:p>
                  </a:txBody>
                  <a:tcPr/>
                </a:tc>
                <a:tc>
                  <a:txBody>
                    <a:bodyPr/>
                    <a:lstStyle/>
                    <a:p>
                      <a:r>
                        <a:rPr kumimoji="1" lang="en-US" altLang="ja-JP" sz="1200" dirty="0" smtClean="0"/>
                        <a:t>B</a:t>
                      </a:r>
                      <a:r>
                        <a:rPr kumimoji="1" lang="ja-JP" altLang="en-US" sz="1200" dirty="0" smtClean="0"/>
                        <a:t>バンドはフィルター幅は広いが検出器の効率が悪いため多めに撮っている。</a:t>
                      </a:r>
                      <a:endParaRPr kumimoji="1" lang="ja-JP" altLang="en-US" sz="1200" dirty="0"/>
                    </a:p>
                  </a:txBody>
                  <a:tcPr/>
                </a:tc>
              </a:tr>
            </a:tbl>
          </a:graphicData>
        </a:graphic>
      </p:graphicFrame>
    </p:spTree>
    <p:extLst>
      <p:ext uri="{BB962C8B-B14F-4D97-AF65-F5344CB8AC3E}">
        <p14:creationId xmlns:p14="http://schemas.microsoft.com/office/powerpoint/2010/main" val="316637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39716"/>
            <a:ext cx="8229600" cy="1589383"/>
          </a:xfrm>
        </p:spPr>
        <p:txBody>
          <a:bodyPr>
            <a:normAutofit/>
          </a:bodyPr>
          <a:lstStyle/>
          <a:p>
            <a:r>
              <a:rPr lang="ja-JP" altLang="en-US" dirty="0" smtClean="0"/>
              <a:t>使用手順</a:t>
            </a:r>
            <a:r>
              <a:rPr lang="en-US" altLang="ja-JP" dirty="0" smtClean="0"/>
              <a:t/>
            </a:r>
            <a:br>
              <a:rPr lang="en-US" altLang="ja-JP" dirty="0" smtClean="0"/>
            </a:br>
            <a:r>
              <a:rPr lang="en-US" altLang="ja-JP" sz="2800" dirty="0" smtClean="0"/>
              <a:t>※</a:t>
            </a:r>
            <a:r>
              <a:rPr lang="ja-JP" altLang="en-US" sz="2800" dirty="0" smtClean="0"/>
              <a:t>サンプルデータの</a:t>
            </a:r>
            <a:r>
              <a:rPr lang="en-US" altLang="ja-JP" sz="2800" dirty="0" smtClean="0"/>
              <a:t>V</a:t>
            </a:r>
            <a:r>
              <a:rPr lang="ja-JP" altLang="en-US" sz="2800" dirty="0" smtClean="0"/>
              <a:t>バンド画像の一次処理</a:t>
            </a:r>
            <a:endParaRPr kumimoji="1" lang="ja-JP" altLang="en-US" dirty="0"/>
          </a:p>
        </p:txBody>
      </p:sp>
    </p:spTree>
    <p:extLst>
      <p:ext uri="{BB962C8B-B14F-4D97-AF65-F5344CB8AC3E}">
        <p14:creationId xmlns:p14="http://schemas.microsoft.com/office/powerpoint/2010/main" val="66833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１、バイアス</a:t>
            </a:r>
            <a:r>
              <a:rPr lang="en-US" altLang="ja-JP" sz="3200" dirty="0" smtClean="0"/>
              <a:t>or</a:t>
            </a:r>
            <a:r>
              <a:rPr lang="ja-JP" altLang="en-US" sz="3200" dirty="0" smtClean="0"/>
              <a:t>ダーク作成：</a:t>
            </a:r>
            <a:r>
              <a:rPr lang="en-US" altLang="ja-JP" sz="3200" dirty="0" err="1" smtClean="0"/>
              <a:t>mkdark.cl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71880"/>
            <a:ext cx="8468323" cy="5569121"/>
          </a:xfrm>
        </p:spPr>
        <p:txBody>
          <a:bodyPr>
            <a:normAutofit/>
          </a:bodyPr>
          <a:lstStyle/>
          <a:p>
            <a:r>
              <a:rPr kumimoji="1" lang="ja-JP" altLang="en-US" sz="2400" b="1" u="sng" dirty="0" smtClean="0"/>
              <a:t>ロジック</a:t>
            </a:r>
            <a:endParaRPr kumimoji="1" lang="en-US" altLang="ja-JP" sz="2400" b="1" u="sng" dirty="0" smtClean="0"/>
          </a:p>
          <a:p>
            <a:pPr marL="0" indent="0">
              <a:buNone/>
            </a:pPr>
            <a:r>
              <a:rPr lang="ja-JP" altLang="en-US" sz="2000" dirty="0"/>
              <a:t>複数枚のバイアスやダーク画像のメディアン画像を作る </a:t>
            </a:r>
            <a:endParaRPr lang="en-US" altLang="ja-JP" sz="2000" dirty="0" smtClean="0"/>
          </a:p>
          <a:p>
            <a:pPr marL="0" indent="0">
              <a:buNone/>
            </a:pPr>
            <a:endParaRPr kumimoji="1" lang="en-US" altLang="ja-JP" sz="2000" b="1" u="sng" dirty="0" smtClean="0"/>
          </a:p>
          <a:p>
            <a:r>
              <a:rPr lang="ja-JP" altLang="en-US" sz="2400" b="1" u="sng" dirty="0" smtClean="0"/>
              <a:t>作業</a:t>
            </a:r>
            <a:r>
              <a:rPr lang="ja-JP" altLang="en-US" sz="2400" dirty="0" smtClean="0"/>
              <a:t>（</a:t>
            </a:r>
            <a:r>
              <a:rPr lang="en-US" altLang="ja-JP" sz="2400" dirty="0" smtClean="0"/>
              <a:t>dark/</a:t>
            </a:r>
            <a:r>
              <a:rPr lang="ja-JP" altLang="en-US" sz="2400" dirty="0" smtClean="0"/>
              <a:t>ディレクトリ内で）</a:t>
            </a:r>
            <a:endParaRPr lang="en-US" altLang="ja-JP" sz="2400" dirty="0" smtClean="0"/>
          </a:p>
          <a:p>
            <a:pPr marL="0" indent="0">
              <a:buNone/>
            </a:pPr>
            <a:r>
              <a:rPr lang="ja-JP" altLang="en-US" sz="2000" dirty="0"/>
              <a:t>まず複数の画像を</a:t>
            </a:r>
            <a:r>
              <a:rPr lang="ja-JP" altLang="en-US" sz="2000" dirty="0" smtClean="0"/>
              <a:t>リスト化（積分時間が同じ画像だけを使うこと）</a:t>
            </a:r>
            <a:r>
              <a:rPr lang="ja-JP" altLang="en-US" sz="2000" dirty="0"/>
              <a:t/>
            </a:r>
            <a:br>
              <a:rPr lang="ja-JP" altLang="en-US" sz="2000" dirty="0"/>
            </a:br>
            <a:r>
              <a:rPr lang="en-US" altLang="ja-JP" sz="2000" dirty="0" smtClean="0">
                <a:solidFill>
                  <a:srgbClr val="0000FF"/>
                </a:solidFill>
              </a:rPr>
              <a:t>% cd dark/</a:t>
            </a:r>
          </a:p>
          <a:p>
            <a:pPr marL="0" indent="0">
              <a:buNone/>
            </a:pPr>
            <a:r>
              <a:rPr lang="en-US" altLang="ja-JP" sz="2000" dirty="0" smtClean="0">
                <a:solidFill>
                  <a:srgbClr val="0000FF"/>
                </a:solidFill>
              </a:rPr>
              <a:t>% </a:t>
            </a:r>
            <a:r>
              <a:rPr lang="en-US" altLang="ja-JP" sz="2000" dirty="0" err="1">
                <a:solidFill>
                  <a:srgbClr val="0000FF"/>
                </a:solidFill>
              </a:rPr>
              <a:t>ls</a:t>
            </a:r>
            <a:r>
              <a:rPr lang="en-US" altLang="ja-JP" sz="2000" dirty="0">
                <a:solidFill>
                  <a:srgbClr val="0000FF"/>
                </a:solidFill>
              </a:rPr>
              <a:t> *</a:t>
            </a:r>
            <a:r>
              <a:rPr lang="en-US" altLang="ja-JP" sz="2000" dirty="0" smtClean="0">
                <a:solidFill>
                  <a:srgbClr val="0000FF"/>
                </a:solidFill>
              </a:rPr>
              <a:t>dark30s</a:t>
            </a:r>
            <a:r>
              <a:rPr lang="en-US" altLang="ja-JP" sz="2000" dirty="0">
                <a:solidFill>
                  <a:srgbClr val="0000FF"/>
                </a:solidFill>
              </a:rPr>
              <a:t>*.fit &gt; law-</a:t>
            </a:r>
            <a:r>
              <a:rPr lang="en-US" altLang="ja-JP" sz="2000" dirty="0" smtClean="0">
                <a:solidFill>
                  <a:srgbClr val="0000FF"/>
                </a:solidFill>
              </a:rPr>
              <a:t>dark30s.lis</a:t>
            </a:r>
          </a:p>
          <a:p>
            <a:pPr marL="0" indent="0">
              <a:buNone/>
            </a:pPr>
            <a:r>
              <a:rPr lang="en-US" altLang="ja-JP" sz="2000" dirty="0" smtClean="0">
                <a:solidFill>
                  <a:srgbClr val="0000FF"/>
                </a:solidFill>
              </a:rPr>
              <a:t>% </a:t>
            </a:r>
            <a:r>
              <a:rPr lang="en-US" altLang="ja-JP" sz="2000" dirty="0" err="1">
                <a:solidFill>
                  <a:srgbClr val="0000FF"/>
                </a:solidFill>
              </a:rPr>
              <a:t>ls</a:t>
            </a:r>
            <a:r>
              <a:rPr lang="en-US" altLang="ja-JP" sz="2000" dirty="0">
                <a:solidFill>
                  <a:srgbClr val="0000FF"/>
                </a:solidFill>
              </a:rPr>
              <a:t> *</a:t>
            </a:r>
            <a:r>
              <a:rPr lang="en-US" altLang="ja-JP" sz="2000" dirty="0" smtClean="0">
                <a:solidFill>
                  <a:srgbClr val="0000FF"/>
                </a:solidFill>
              </a:rPr>
              <a:t>dark60s</a:t>
            </a:r>
            <a:r>
              <a:rPr lang="en-US" altLang="ja-JP" sz="2000" dirty="0">
                <a:solidFill>
                  <a:srgbClr val="0000FF"/>
                </a:solidFill>
              </a:rPr>
              <a:t>*.fit &gt; law-</a:t>
            </a:r>
            <a:r>
              <a:rPr lang="en-US" altLang="ja-JP" sz="2000" dirty="0" smtClean="0">
                <a:solidFill>
                  <a:srgbClr val="0000FF"/>
                </a:solidFill>
              </a:rPr>
              <a:t>dark60s.lis</a:t>
            </a:r>
          </a:p>
          <a:p>
            <a:pPr marL="0" indent="0">
              <a:buNone/>
            </a:pPr>
            <a:endParaRPr kumimoji="1" lang="en-US" altLang="ja-JP" sz="2000" dirty="0" smtClean="0"/>
          </a:p>
          <a:p>
            <a:pPr marL="0" indent="0">
              <a:buNone/>
            </a:pPr>
            <a:r>
              <a:rPr lang="ja-JP" altLang="en-US" sz="2000" dirty="0"/>
              <a:t>作業ディレクトリにコピーした </a:t>
            </a:r>
            <a:r>
              <a:rPr lang="en-US" altLang="ja-JP" sz="2000" dirty="0" err="1"/>
              <a:t>mkdark.cl</a:t>
            </a:r>
            <a:r>
              <a:rPr lang="en-US" altLang="ja-JP" sz="2000" dirty="0"/>
              <a:t> </a:t>
            </a:r>
            <a:r>
              <a:rPr lang="ja-JP" altLang="en-US" sz="2000" dirty="0"/>
              <a:t>を開いて以下のように編集 </a:t>
            </a:r>
            <a:r>
              <a:rPr lang="en-US" altLang="ja-JP" sz="2000" i="1" dirty="0">
                <a:solidFill>
                  <a:srgbClr val="008000"/>
                </a:solidFill>
              </a:rPr>
              <a:t>############## </a:t>
            </a:r>
            <a:r>
              <a:rPr lang="ja-JP" altLang="en-US" sz="2000" dirty="0">
                <a:solidFill>
                  <a:srgbClr val="008000"/>
                </a:solidFill>
              </a:rPr>
              <a:t>書き換えるのはココだけ </a:t>
            </a:r>
            <a:r>
              <a:rPr lang="en-US" altLang="ja-JP" sz="2000" i="1" dirty="0">
                <a:solidFill>
                  <a:srgbClr val="008000"/>
                </a:solidFill>
              </a:rPr>
              <a:t>###################### fn1</a:t>
            </a:r>
            <a:r>
              <a:rPr lang="en-US" altLang="ja-JP" sz="2000" i="1" dirty="0" smtClean="0">
                <a:solidFill>
                  <a:srgbClr val="008000"/>
                </a:solidFill>
              </a:rPr>
              <a:t>=“law</a:t>
            </a:r>
            <a:r>
              <a:rPr lang="en-US" altLang="ja-JP" sz="2000" i="1" dirty="0">
                <a:solidFill>
                  <a:srgbClr val="008000"/>
                </a:solidFill>
              </a:rPr>
              <a:t>-</a:t>
            </a:r>
            <a:r>
              <a:rPr lang="en-US" altLang="ja-JP" sz="2000" i="1" dirty="0" smtClean="0">
                <a:solidFill>
                  <a:srgbClr val="008000"/>
                </a:solidFill>
              </a:rPr>
              <a:t>dark30s.lis” </a:t>
            </a:r>
            <a:r>
              <a:rPr lang="en-US" altLang="ja-JP" sz="2000" i="1" dirty="0">
                <a:solidFill>
                  <a:srgbClr val="008000"/>
                </a:solidFill>
              </a:rPr>
              <a:t># </a:t>
            </a:r>
            <a:r>
              <a:rPr lang="ja-JP" altLang="en-US" sz="2000" dirty="0">
                <a:solidFill>
                  <a:srgbClr val="008000"/>
                </a:solidFill>
              </a:rPr>
              <a:t>インプットリスト。 </a:t>
            </a:r>
            <a:r>
              <a:rPr lang="en-US" altLang="ja-JP" sz="2000" i="1" dirty="0">
                <a:solidFill>
                  <a:srgbClr val="008000"/>
                </a:solidFill>
              </a:rPr>
              <a:t>dark </a:t>
            </a:r>
            <a:r>
              <a:rPr lang="ja-JP" altLang="en-US" sz="2000" dirty="0">
                <a:solidFill>
                  <a:srgbClr val="008000"/>
                </a:solidFill>
              </a:rPr>
              <a:t>生データ </a:t>
            </a:r>
            <a:r>
              <a:rPr lang="en-US" altLang="ja-JP" sz="2000" i="1" dirty="0">
                <a:solidFill>
                  <a:srgbClr val="008000"/>
                </a:solidFill>
              </a:rPr>
              <a:t># </a:t>
            </a:r>
            <a:endParaRPr lang="en-US" altLang="ja-JP" sz="2000" i="1" dirty="0" smtClean="0">
              <a:solidFill>
                <a:srgbClr val="008000"/>
              </a:solidFill>
            </a:endParaRPr>
          </a:p>
          <a:p>
            <a:pPr marL="0" indent="0">
              <a:buNone/>
            </a:pPr>
            <a:r>
              <a:rPr lang="en-US" altLang="ja-JP" sz="2000" i="1" dirty="0" smtClean="0">
                <a:solidFill>
                  <a:srgbClr val="008000"/>
                </a:solidFill>
              </a:rPr>
              <a:t>fn2=“dark30s.fits” </a:t>
            </a:r>
            <a:r>
              <a:rPr lang="en-US" altLang="ja-JP" sz="2000" i="1" dirty="0">
                <a:solidFill>
                  <a:srgbClr val="008000"/>
                </a:solidFill>
              </a:rPr>
              <a:t># </a:t>
            </a:r>
            <a:r>
              <a:rPr lang="ja-JP" altLang="en-US" sz="2000" dirty="0">
                <a:solidFill>
                  <a:srgbClr val="008000"/>
                </a:solidFill>
              </a:rPr>
              <a:t>出力画像名 </a:t>
            </a:r>
            <a:r>
              <a:rPr lang="en-US" altLang="ja-JP" sz="2000" i="1" dirty="0">
                <a:solidFill>
                  <a:srgbClr val="008000"/>
                </a:solidFill>
              </a:rPr>
              <a:t># ###################################################### </a:t>
            </a:r>
            <a:endParaRPr lang="ja-JP" altLang="en-US" sz="2000" dirty="0" smtClean="0">
              <a:solidFill>
                <a:srgbClr val="008000"/>
              </a:solidFill>
            </a:endParaRPr>
          </a:p>
          <a:p>
            <a:pPr marL="0" indent="0">
              <a:buNone/>
            </a:pPr>
            <a:endParaRPr kumimoji="1" lang="ja-JP" altLang="en-US" sz="2000" dirty="0"/>
          </a:p>
        </p:txBody>
      </p:sp>
    </p:spTree>
    <p:extLst>
      <p:ext uri="{BB962C8B-B14F-4D97-AF65-F5344CB8AC3E}">
        <p14:creationId xmlns:p14="http://schemas.microsoft.com/office/powerpoint/2010/main" val="472883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75635" y="1071880"/>
            <a:ext cx="8468323" cy="5569121"/>
          </a:xfrm>
        </p:spPr>
        <p:txBody>
          <a:bodyPr>
            <a:normAutofit/>
          </a:bodyPr>
          <a:lstStyle/>
          <a:p>
            <a:pPr marL="0" indent="0">
              <a:buNone/>
            </a:pPr>
            <a:r>
              <a:rPr lang="en-US" altLang="ja-JP" sz="2000" dirty="0" err="1" smtClean="0"/>
              <a:t>Iraf</a:t>
            </a:r>
            <a:r>
              <a:rPr lang="en-US" altLang="ja-JP" sz="2000" dirty="0" smtClean="0"/>
              <a:t> </a:t>
            </a:r>
            <a:r>
              <a:rPr lang="ja-JP" altLang="en-US" sz="2000" dirty="0" smtClean="0"/>
              <a:t>上で </a:t>
            </a:r>
            <a:r>
              <a:rPr lang="en-US" altLang="ja-JP" sz="2000" dirty="0" err="1"/>
              <a:t>mkdark.cl</a:t>
            </a:r>
            <a:r>
              <a:rPr lang="en-US" altLang="ja-JP" sz="2000" dirty="0"/>
              <a:t> </a:t>
            </a:r>
            <a:r>
              <a:rPr lang="ja-JP" altLang="en-US" sz="2000" dirty="0"/>
              <a:t>を</a:t>
            </a:r>
            <a:r>
              <a:rPr lang="ja-JP" altLang="en-US" sz="2000" dirty="0" smtClean="0"/>
              <a:t>実行</a:t>
            </a:r>
            <a:endParaRPr lang="en-US" altLang="ja-JP" sz="2000" dirty="0" smtClean="0"/>
          </a:p>
          <a:p>
            <a:pPr marL="0" indent="0">
              <a:buNone/>
            </a:pPr>
            <a:r>
              <a:rPr lang="ja-JP" altLang="en-US" sz="2000" dirty="0" smtClean="0">
                <a:solidFill>
                  <a:srgbClr val="FF0000"/>
                </a:solidFill>
              </a:rPr>
              <a:t> </a:t>
            </a:r>
            <a:r>
              <a:rPr lang="en-US" altLang="ja-JP" sz="2000" i="1" dirty="0" err="1">
                <a:solidFill>
                  <a:srgbClr val="FF0000"/>
                </a:solidFill>
              </a:rPr>
              <a:t>ecl</a:t>
            </a:r>
            <a:r>
              <a:rPr lang="en-US" altLang="ja-JP" sz="2000" i="1" dirty="0">
                <a:solidFill>
                  <a:srgbClr val="FF0000"/>
                </a:solidFill>
              </a:rPr>
              <a:t>&gt; cl&lt; </a:t>
            </a:r>
            <a:r>
              <a:rPr lang="en-US" altLang="ja-JP" sz="2000" i="1" dirty="0" err="1">
                <a:solidFill>
                  <a:srgbClr val="FF0000"/>
                </a:solidFill>
              </a:rPr>
              <a:t>mkdark.cl</a:t>
            </a:r>
            <a:r>
              <a:rPr lang="en-US" altLang="ja-JP" sz="2000" i="1" dirty="0">
                <a:solidFill>
                  <a:srgbClr val="FF0000"/>
                </a:solidFill>
              </a:rPr>
              <a:t> </a:t>
            </a:r>
            <a:endParaRPr lang="ja-JP" altLang="en-US" sz="2000" dirty="0" smtClean="0">
              <a:solidFill>
                <a:srgbClr val="FF0000"/>
              </a:solidFill>
            </a:endParaRPr>
          </a:p>
          <a:p>
            <a:pPr marL="0" indent="0">
              <a:buNone/>
            </a:pPr>
            <a:r>
              <a:rPr kumimoji="1" lang="ja-JP" altLang="en-US" sz="2000" dirty="0" smtClean="0"/>
              <a:t>同様に</a:t>
            </a:r>
            <a:r>
              <a:rPr kumimoji="1" lang="en-US" altLang="ja-JP" sz="2000" dirty="0" smtClean="0"/>
              <a:t>60</a:t>
            </a:r>
            <a:r>
              <a:rPr kumimoji="1" lang="ja-JP" altLang="en-US" sz="2000" dirty="0" smtClean="0"/>
              <a:t>秒分のダーク</a:t>
            </a:r>
            <a:endParaRPr kumimoji="1" lang="en-US" altLang="ja-JP" sz="2000" dirty="0" smtClean="0"/>
          </a:p>
          <a:p>
            <a:pPr marL="0" indent="0">
              <a:buNone/>
            </a:pPr>
            <a:r>
              <a:rPr lang="en-US" altLang="ja-JP" sz="2000" dirty="0" smtClean="0"/>
              <a:t>dark60s.fits</a:t>
            </a:r>
            <a:r>
              <a:rPr lang="ja-JP" altLang="en-US" sz="2000" dirty="0" smtClean="0"/>
              <a:t>も作っとく。</a:t>
            </a:r>
            <a:endParaRPr kumimoji="1" lang="ja-JP" altLang="en-US" sz="2000" dirty="0"/>
          </a:p>
        </p:txBody>
      </p:sp>
      <p:pic>
        <p:nvPicPr>
          <p:cNvPr id="5" name="図 4" descr="スクリーンショット 2012-10-20 23.20.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0900" y="3106010"/>
            <a:ext cx="5664200" cy="3751990"/>
          </a:xfrm>
          <a:prstGeom prst="rect">
            <a:avLst/>
          </a:prstGeom>
        </p:spPr>
      </p:pic>
      <p:pic>
        <p:nvPicPr>
          <p:cNvPr id="6" name="図 5" descr="スクリーンショット 2012-10-20 23.22.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5700" y="2222745"/>
            <a:ext cx="2434398" cy="1854200"/>
          </a:xfrm>
          <a:prstGeom prst="rect">
            <a:avLst/>
          </a:prstGeom>
        </p:spPr>
      </p:pic>
      <p:pic>
        <p:nvPicPr>
          <p:cNvPr id="4" name="図 3" descr="スクリーンショット 2012-10-20 23.18.3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7056" y="2210045"/>
            <a:ext cx="2447544" cy="1854200"/>
          </a:xfrm>
          <a:prstGeom prst="rect">
            <a:avLst/>
          </a:prstGeom>
        </p:spPr>
      </p:pic>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１、バイアス</a:t>
            </a:r>
            <a:r>
              <a:rPr lang="en-US" altLang="ja-JP" sz="3200" dirty="0" smtClean="0"/>
              <a:t>or</a:t>
            </a:r>
            <a:r>
              <a:rPr lang="ja-JP" altLang="en-US" sz="3200" dirty="0" smtClean="0"/>
              <a:t>ダーク作成：</a:t>
            </a:r>
            <a:r>
              <a:rPr lang="en-US" altLang="ja-JP" sz="3200" dirty="0" err="1" smtClean="0"/>
              <a:t>mkdark.cl</a:t>
            </a:r>
            <a:r>
              <a:rPr lang="ja-JP" altLang="en-US" sz="3200" dirty="0" smtClean="0"/>
              <a:t> </a:t>
            </a:r>
            <a:endParaRPr kumimoji="1" lang="ja-JP" altLang="en-US" sz="3200" dirty="0"/>
          </a:p>
        </p:txBody>
      </p:sp>
      <p:sp>
        <p:nvSpPr>
          <p:cNvPr id="7" name="テキスト ボックス 6"/>
          <p:cNvSpPr txBox="1"/>
          <p:nvPr/>
        </p:nvSpPr>
        <p:spPr>
          <a:xfrm>
            <a:off x="4064000" y="1879600"/>
            <a:ext cx="1515559" cy="369332"/>
          </a:xfrm>
          <a:prstGeom prst="rect">
            <a:avLst/>
          </a:prstGeom>
          <a:noFill/>
        </p:spPr>
        <p:txBody>
          <a:bodyPr wrap="none" rtlCol="0">
            <a:spAutoFit/>
          </a:bodyPr>
          <a:lstStyle/>
          <a:p>
            <a:r>
              <a:rPr lang="ja-JP" altLang="en-US" dirty="0" smtClean="0"/>
              <a:t>足し合わせ後</a:t>
            </a:r>
            <a:endParaRPr kumimoji="1" lang="ja-JP" altLang="en-US" dirty="0"/>
          </a:p>
        </p:txBody>
      </p:sp>
      <p:sp>
        <p:nvSpPr>
          <p:cNvPr id="8" name="テキスト ボックス 7"/>
          <p:cNvSpPr txBox="1"/>
          <p:nvPr/>
        </p:nvSpPr>
        <p:spPr>
          <a:xfrm>
            <a:off x="6908800" y="1866113"/>
            <a:ext cx="1515559" cy="369332"/>
          </a:xfrm>
          <a:prstGeom prst="rect">
            <a:avLst/>
          </a:prstGeom>
          <a:noFill/>
        </p:spPr>
        <p:txBody>
          <a:bodyPr wrap="none" rtlCol="0">
            <a:spAutoFit/>
          </a:bodyPr>
          <a:lstStyle/>
          <a:p>
            <a:r>
              <a:rPr lang="ja-JP" altLang="en-US" dirty="0" smtClean="0"/>
              <a:t>足し合わせ前</a:t>
            </a:r>
            <a:endParaRPr kumimoji="1" lang="ja-JP" altLang="en-US" dirty="0"/>
          </a:p>
        </p:txBody>
      </p:sp>
      <p:sp>
        <p:nvSpPr>
          <p:cNvPr id="9" name="テキスト ボックス 8"/>
          <p:cNvSpPr txBox="1"/>
          <p:nvPr/>
        </p:nvSpPr>
        <p:spPr>
          <a:xfrm>
            <a:off x="419101" y="2926974"/>
            <a:ext cx="2819400" cy="2400657"/>
          </a:xfrm>
          <a:prstGeom prst="rect">
            <a:avLst/>
          </a:prstGeom>
          <a:noFill/>
        </p:spPr>
        <p:txBody>
          <a:bodyPr wrap="square" rtlCol="0">
            <a:spAutoFit/>
          </a:bodyPr>
          <a:lstStyle/>
          <a:p>
            <a:pPr marL="285750" indent="-285750">
              <a:buFont typeface="Arial"/>
              <a:buChar char="•"/>
            </a:pPr>
            <a:r>
              <a:rPr kumimoji="1" lang="ja-JP" altLang="en-US" sz="2400" b="1" u="sng" dirty="0" smtClean="0"/>
              <a:t>結果</a:t>
            </a:r>
            <a:endParaRPr kumimoji="1" lang="en-US" altLang="ja-JP" sz="2400" b="1" u="sng" dirty="0" smtClean="0"/>
          </a:p>
          <a:p>
            <a:r>
              <a:rPr lang="ja-JP" altLang="en-US" dirty="0" smtClean="0"/>
              <a:t>足し合わせ前（右）と後（左）の画像、および</a:t>
            </a:r>
            <a:r>
              <a:rPr lang="en-US" altLang="ja-JP" dirty="0" smtClean="0"/>
              <a:t>y=1500</a:t>
            </a:r>
            <a:r>
              <a:rPr lang="ja-JP" altLang="en-US" dirty="0" smtClean="0"/>
              <a:t>での断面図</a:t>
            </a:r>
            <a:endParaRPr lang="en-US" altLang="ja-JP" dirty="0" smtClean="0"/>
          </a:p>
          <a:p>
            <a:endParaRPr lang="en-US" altLang="ja-JP" dirty="0" smtClean="0"/>
          </a:p>
          <a:p>
            <a:r>
              <a:rPr lang="ja-JP" altLang="en-US" dirty="0" smtClean="0"/>
              <a:t>断面図を見れば足し合わせによるノイズ減少の効果が分かる</a:t>
            </a:r>
            <a:endParaRPr lang="en-US" altLang="ja-JP" dirty="0" smtClean="0"/>
          </a:p>
        </p:txBody>
      </p:sp>
    </p:spTree>
    <p:extLst>
      <p:ext uri="{BB962C8B-B14F-4D97-AF65-F5344CB8AC3E}">
        <p14:creationId xmlns:p14="http://schemas.microsoft.com/office/powerpoint/2010/main" val="3786088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3941"/>
          </a:xfrm>
        </p:spPr>
        <p:txBody>
          <a:bodyPr>
            <a:normAutofit/>
          </a:bodyPr>
          <a:lstStyle/>
          <a:p>
            <a:r>
              <a:rPr lang="ja-JP" altLang="en-US" sz="3200" dirty="0" smtClean="0"/>
              <a:t>２、フラット作成；</a:t>
            </a:r>
            <a:r>
              <a:rPr lang="en-US" altLang="ja-JP" sz="3200" dirty="0" err="1" smtClean="0"/>
              <a:t>mkflat.cl</a:t>
            </a:r>
            <a:r>
              <a:rPr lang="ja-JP" altLang="en-US" sz="3200" dirty="0" smtClean="0"/>
              <a:t> </a:t>
            </a:r>
            <a:endParaRPr kumimoji="1" lang="ja-JP" altLang="en-US" sz="3200" dirty="0"/>
          </a:p>
        </p:txBody>
      </p:sp>
      <p:sp>
        <p:nvSpPr>
          <p:cNvPr id="3" name="コンテンツ プレースホルダー 2"/>
          <p:cNvSpPr>
            <a:spLocks noGrp="1"/>
          </p:cNvSpPr>
          <p:nvPr>
            <p:ph idx="1"/>
          </p:nvPr>
        </p:nvSpPr>
        <p:spPr>
          <a:xfrm>
            <a:off x="375635" y="1048579"/>
            <a:ext cx="8468323" cy="5569121"/>
          </a:xfrm>
        </p:spPr>
        <p:txBody>
          <a:bodyPr>
            <a:normAutofit/>
          </a:bodyPr>
          <a:lstStyle/>
          <a:p>
            <a:r>
              <a:rPr kumimoji="1" lang="ja-JP" altLang="en-US" sz="2400" b="1" u="sng" dirty="0" smtClean="0"/>
              <a:t>ロジック</a:t>
            </a:r>
            <a:endParaRPr kumimoji="1" lang="en-US" altLang="ja-JP" sz="2400" b="1" u="sng" dirty="0" smtClean="0"/>
          </a:p>
          <a:p>
            <a:pPr marL="0" indent="0">
              <a:buNone/>
            </a:pPr>
            <a:r>
              <a:rPr lang="ja-JP" altLang="en-US" sz="2000" dirty="0" smtClean="0"/>
              <a:t>フラット用画像複数毎に対して「ダーク画像引き</a:t>
            </a:r>
            <a:r>
              <a:rPr lang="en-US" altLang="ja-JP" sz="2000" dirty="0" smtClean="0"/>
              <a:t> =&gt; </a:t>
            </a:r>
            <a:r>
              <a:rPr lang="ja-JP" altLang="en-US" sz="2000" dirty="0" smtClean="0"/>
              <a:t>規格化（画像のメディアン値を１にする）</a:t>
            </a:r>
            <a:r>
              <a:rPr lang="en-US" altLang="ja-JP" sz="2000" dirty="0" smtClean="0"/>
              <a:t> =&gt; </a:t>
            </a:r>
            <a:r>
              <a:rPr lang="ja-JP" altLang="en-US" sz="2000" dirty="0" smtClean="0"/>
              <a:t>重ね合わせ」を一気に行う</a:t>
            </a:r>
            <a:endParaRPr lang="en-US" altLang="ja-JP" sz="2000" dirty="0" smtClean="0"/>
          </a:p>
          <a:p>
            <a:pPr marL="0" indent="0">
              <a:buNone/>
            </a:pPr>
            <a:endParaRPr lang="en-US" altLang="ja-JP" sz="2000" dirty="0"/>
          </a:p>
          <a:p>
            <a:r>
              <a:rPr kumimoji="1" lang="ja-JP" altLang="en-US" sz="2400" b="1" u="sng" dirty="0" smtClean="0"/>
              <a:t>作業</a:t>
            </a:r>
            <a:r>
              <a:rPr kumimoji="1" lang="ja-JP" altLang="en-US" sz="2400" dirty="0" smtClean="0"/>
              <a:t>（</a:t>
            </a:r>
            <a:r>
              <a:rPr kumimoji="1" lang="en-US" altLang="ja-JP" sz="2400" dirty="0" err="1" smtClean="0"/>
              <a:t>skyflat</a:t>
            </a:r>
            <a:r>
              <a:rPr kumimoji="1" lang="en-US" altLang="ja-JP" sz="2400" dirty="0" smtClean="0"/>
              <a:t>/</a:t>
            </a:r>
            <a:r>
              <a:rPr kumimoji="1" lang="ja-JP" altLang="en-US" sz="2400" dirty="0" smtClean="0"/>
              <a:t>ディレクトリ内で）</a:t>
            </a:r>
            <a:endParaRPr kumimoji="1" lang="en-US" altLang="ja-JP" sz="2400" dirty="0" smtClean="0"/>
          </a:p>
          <a:p>
            <a:pPr marL="0" indent="0">
              <a:buNone/>
            </a:pPr>
            <a:r>
              <a:rPr kumimoji="1" lang="ja-JP" altLang="en-US" sz="2000" dirty="0" smtClean="0"/>
              <a:t>まずフィルター、積分時間毎に生フラット画像をリスト化</a:t>
            </a:r>
            <a:r>
              <a:rPr lang="ja-JP" altLang="en-US" sz="2000" dirty="0" smtClean="0"/>
              <a:t>（例えば</a:t>
            </a:r>
            <a:r>
              <a:rPr lang="en-US" altLang="ja-JP" sz="2000" dirty="0" smtClean="0"/>
              <a:t>V</a:t>
            </a:r>
            <a:r>
              <a:rPr lang="ja-JP" altLang="en-US" sz="2000" dirty="0" smtClean="0"/>
              <a:t>バンド、</a:t>
            </a:r>
            <a:r>
              <a:rPr lang="en-US" altLang="ja-JP" sz="2000" dirty="0"/>
              <a:t>3</a:t>
            </a:r>
            <a:r>
              <a:rPr lang="en-US" altLang="ja-JP" sz="2000" dirty="0" smtClean="0"/>
              <a:t>0s</a:t>
            </a:r>
            <a:r>
              <a:rPr lang="ja-JP" altLang="en-US" sz="2000" dirty="0" smtClean="0"/>
              <a:t>）</a:t>
            </a:r>
            <a:endParaRPr kumimoji="1" lang="en-US" altLang="ja-JP" sz="2000" dirty="0" smtClean="0"/>
          </a:p>
          <a:p>
            <a:pPr marL="0" indent="0">
              <a:buNone/>
            </a:pPr>
            <a:r>
              <a:rPr lang="en-US" altLang="ja-JP" sz="2000" dirty="0" smtClean="0">
                <a:solidFill>
                  <a:srgbClr val="0000FF"/>
                </a:solidFill>
              </a:rPr>
              <a:t>% </a:t>
            </a:r>
            <a:r>
              <a:rPr lang="en-US" altLang="ja-JP" sz="2000" dirty="0" err="1" smtClean="0">
                <a:solidFill>
                  <a:srgbClr val="0000FF"/>
                </a:solidFill>
              </a:rPr>
              <a:t>ls</a:t>
            </a:r>
            <a:r>
              <a:rPr lang="en-US" altLang="ja-JP" sz="2000" dirty="0" smtClean="0">
                <a:solidFill>
                  <a:srgbClr val="0000FF"/>
                </a:solidFill>
              </a:rPr>
              <a:t> </a:t>
            </a:r>
            <a:r>
              <a:rPr lang="en-US" altLang="ja-JP" sz="2000" dirty="0" err="1" smtClean="0">
                <a:solidFill>
                  <a:srgbClr val="0000FF"/>
                </a:solidFill>
              </a:rPr>
              <a:t>skyflat</a:t>
            </a:r>
            <a:r>
              <a:rPr lang="en-US" altLang="ja-JP" sz="2000" dirty="0" smtClean="0">
                <a:solidFill>
                  <a:srgbClr val="0000FF"/>
                </a:solidFill>
              </a:rPr>
              <a:t>*V30s*.fit &gt; law-flatV30s.lis</a:t>
            </a:r>
            <a:endParaRPr lang="en-US" altLang="ja-JP" sz="2000" dirty="0">
              <a:solidFill>
                <a:srgbClr val="0000FF"/>
              </a:solidFill>
            </a:endParaRPr>
          </a:p>
          <a:p>
            <a:pPr marL="0" indent="0">
              <a:buNone/>
            </a:pPr>
            <a:r>
              <a:rPr lang="ja-JP" altLang="en-US" sz="2000" dirty="0" smtClean="0"/>
              <a:t>作業ディレクトリにコピーした </a:t>
            </a:r>
            <a:r>
              <a:rPr lang="en-US" altLang="ja-JP" sz="2000" dirty="0" err="1" smtClean="0"/>
              <a:t>mkflat.cl</a:t>
            </a:r>
            <a:r>
              <a:rPr lang="en-US" altLang="ja-JP" sz="2000" dirty="0" smtClean="0"/>
              <a:t> </a:t>
            </a:r>
            <a:r>
              <a:rPr lang="ja-JP" altLang="en-US" sz="2000" dirty="0" smtClean="0"/>
              <a:t>を開いて以下のように編集 </a:t>
            </a:r>
            <a:r>
              <a:rPr lang="en-US" altLang="ja-JP" sz="2000" i="1" dirty="0" smtClean="0">
                <a:solidFill>
                  <a:srgbClr val="008000"/>
                </a:solidFill>
              </a:rPr>
              <a:t>############## </a:t>
            </a:r>
            <a:r>
              <a:rPr lang="ja-JP" altLang="en-US" sz="2000" dirty="0" smtClean="0">
                <a:solidFill>
                  <a:srgbClr val="008000"/>
                </a:solidFill>
              </a:rPr>
              <a:t>書き換えるのはココだけ </a:t>
            </a:r>
            <a:r>
              <a:rPr lang="en-US" altLang="ja-JP" sz="2000" i="1" dirty="0" smtClean="0">
                <a:solidFill>
                  <a:srgbClr val="008000"/>
                </a:solidFill>
              </a:rPr>
              <a:t>###################### </a:t>
            </a:r>
          </a:p>
          <a:p>
            <a:pPr marL="0" indent="0">
              <a:buNone/>
            </a:pPr>
            <a:r>
              <a:rPr lang="en-US" altLang="ja-JP" sz="2000" dirty="0">
                <a:solidFill>
                  <a:srgbClr val="008000"/>
                </a:solidFill>
              </a:rPr>
              <a:t>fn1="law</a:t>
            </a:r>
            <a:r>
              <a:rPr lang="en-US" altLang="ja-JP" sz="2000" dirty="0" smtClean="0">
                <a:solidFill>
                  <a:srgbClr val="008000"/>
                </a:solidFill>
              </a:rPr>
              <a:t>-flatV30s.lis</a:t>
            </a:r>
            <a:r>
              <a:rPr lang="en-US" altLang="ja-JP" sz="2000" dirty="0">
                <a:solidFill>
                  <a:srgbClr val="008000"/>
                </a:solidFill>
              </a:rPr>
              <a:t>"</a:t>
            </a:r>
            <a:r>
              <a:rPr lang="ja-JP" altLang="en-US" sz="2000" dirty="0">
                <a:solidFill>
                  <a:srgbClr val="008000"/>
                </a:solidFill>
              </a:rPr>
              <a:t>   </a:t>
            </a:r>
            <a:r>
              <a:rPr lang="en-US" altLang="ja-JP" sz="2000" dirty="0">
                <a:solidFill>
                  <a:srgbClr val="008000"/>
                </a:solidFill>
              </a:rPr>
              <a:t>#</a:t>
            </a:r>
            <a:r>
              <a:rPr lang="ja-JP" altLang="en-US" sz="2000" dirty="0">
                <a:solidFill>
                  <a:srgbClr val="008000"/>
                </a:solidFill>
              </a:rPr>
              <a:t>インプットリスト。</a:t>
            </a:r>
            <a:r>
              <a:rPr lang="en-US" altLang="ja-JP" sz="2000" dirty="0">
                <a:solidFill>
                  <a:srgbClr val="008000"/>
                </a:solidFill>
              </a:rPr>
              <a:t>flat</a:t>
            </a:r>
            <a:r>
              <a:rPr lang="ja-JP" altLang="en-US" sz="2000" dirty="0">
                <a:solidFill>
                  <a:srgbClr val="008000"/>
                </a:solidFill>
              </a:rPr>
              <a:t>生データ</a:t>
            </a:r>
            <a:r>
              <a:rPr lang="en-US" altLang="ja-JP" sz="2000" dirty="0">
                <a:solidFill>
                  <a:srgbClr val="008000"/>
                </a:solidFill>
              </a:rPr>
              <a:t>#</a:t>
            </a:r>
          </a:p>
          <a:p>
            <a:pPr marL="0" indent="0">
              <a:buNone/>
            </a:pPr>
            <a:r>
              <a:rPr lang="en-US" altLang="ja-JP" sz="2000" dirty="0">
                <a:solidFill>
                  <a:srgbClr val="008000"/>
                </a:solidFill>
              </a:rPr>
              <a:t>fn2</a:t>
            </a:r>
            <a:r>
              <a:rPr lang="en-US" altLang="ja-JP" sz="2000" dirty="0" smtClean="0">
                <a:solidFill>
                  <a:srgbClr val="008000"/>
                </a:solidFill>
              </a:rPr>
              <a:t>=“.</a:t>
            </a:r>
            <a:r>
              <a:rPr lang="en-US" altLang="ja-JP" sz="2000" dirty="0">
                <a:solidFill>
                  <a:srgbClr val="008000"/>
                </a:solidFill>
              </a:rPr>
              <a:t>.</a:t>
            </a:r>
            <a:r>
              <a:rPr lang="en-US" altLang="ja-JP" sz="2000" dirty="0" smtClean="0">
                <a:solidFill>
                  <a:srgbClr val="008000"/>
                </a:solidFill>
              </a:rPr>
              <a:t>/dark/dark30s.fits” </a:t>
            </a:r>
            <a:r>
              <a:rPr lang="en-US" altLang="ja-JP" sz="2000" dirty="0">
                <a:solidFill>
                  <a:srgbClr val="008000"/>
                </a:solidFill>
              </a:rPr>
              <a:t>#dark</a:t>
            </a:r>
            <a:r>
              <a:rPr lang="ja-JP" altLang="en-US" sz="2000" dirty="0">
                <a:solidFill>
                  <a:srgbClr val="008000"/>
                </a:solidFill>
              </a:rPr>
              <a:t>または</a:t>
            </a:r>
            <a:r>
              <a:rPr lang="en-US" altLang="ja-JP" sz="2000" dirty="0">
                <a:solidFill>
                  <a:srgbClr val="008000"/>
                </a:solidFill>
              </a:rPr>
              <a:t>bias</a:t>
            </a:r>
            <a:r>
              <a:rPr lang="ja-JP" altLang="en-US" sz="2000" dirty="0">
                <a:solidFill>
                  <a:srgbClr val="008000"/>
                </a:solidFill>
              </a:rPr>
              <a:t>画像</a:t>
            </a:r>
            <a:r>
              <a:rPr lang="en-US" altLang="ja-JP" sz="2000" dirty="0" smtClean="0">
                <a:solidFill>
                  <a:srgbClr val="008000"/>
                </a:solidFill>
              </a:rPr>
              <a:t># </a:t>
            </a:r>
            <a:r>
              <a:rPr lang="en-US" altLang="ja-JP" sz="2000" dirty="0" smtClean="0">
                <a:sym typeface="Wingdings"/>
              </a:rPr>
              <a:t></a:t>
            </a:r>
            <a:r>
              <a:rPr lang="ja-JP" altLang="en-US" sz="2000" dirty="0" smtClean="0">
                <a:sym typeface="Wingdings"/>
              </a:rPr>
              <a:t>注意！積分時間が同じ物を使う事</a:t>
            </a:r>
            <a:endParaRPr lang="en-US" altLang="ja-JP" sz="2000" dirty="0"/>
          </a:p>
          <a:p>
            <a:pPr marL="0" indent="0">
              <a:buNone/>
            </a:pPr>
            <a:r>
              <a:rPr lang="en-US" altLang="ja-JP" sz="2000" dirty="0">
                <a:solidFill>
                  <a:srgbClr val="008000"/>
                </a:solidFill>
              </a:rPr>
              <a:t>fn4</a:t>
            </a:r>
            <a:r>
              <a:rPr lang="en-US" altLang="ja-JP" sz="2000" dirty="0" smtClean="0">
                <a:solidFill>
                  <a:srgbClr val="008000"/>
                </a:solidFill>
              </a:rPr>
              <a:t>=”</a:t>
            </a:r>
            <a:r>
              <a:rPr lang="en-US" altLang="ja-JP" sz="2000" dirty="0" err="1" smtClean="0">
                <a:solidFill>
                  <a:srgbClr val="008000"/>
                </a:solidFill>
              </a:rPr>
              <a:t>skyflatV.fits</a:t>
            </a:r>
            <a:r>
              <a:rPr lang="en-US" altLang="ja-JP" sz="2000" dirty="0">
                <a:solidFill>
                  <a:srgbClr val="008000"/>
                </a:solidFill>
              </a:rPr>
              <a:t>"      #</a:t>
            </a:r>
            <a:r>
              <a:rPr lang="ja-JP" altLang="en-US" sz="2000" dirty="0">
                <a:solidFill>
                  <a:srgbClr val="008000"/>
                </a:solidFill>
              </a:rPr>
              <a:t>出来上がりの</a:t>
            </a:r>
            <a:r>
              <a:rPr lang="en-US" altLang="ja-JP" sz="2000" dirty="0">
                <a:solidFill>
                  <a:srgbClr val="008000"/>
                </a:solidFill>
              </a:rPr>
              <a:t>flat</a:t>
            </a:r>
            <a:r>
              <a:rPr lang="ja-JP" altLang="en-US" sz="2000" dirty="0">
                <a:solidFill>
                  <a:srgbClr val="008000"/>
                </a:solidFill>
              </a:rPr>
              <a:t>画像名</a:t>
            </a:r>
            <a:r>
              <a:rPr lang="en-US" altLang="ja-JP" sz="2000" dirty="0">
                <a:solidFill>
                  <a:srgbClr val="008000"/>
                </a:solidFill>
              </a:rPr>
              <a:t># </a:t>
            </a:r>
            <a:endParaRPr lang="en-US" altLang="ja-JP" sz="2000" i="1" dirty="0" smtClean="0">
              <a:solidFill>
                <a:srgbClr val="008000"/>
              </a:solidFill>
            </a:endParaRPr>
          </a:p>
          <a:p>
            <a:pPr marL="0" indent="0">
              <a:buNone/>
            </a:pPr>
            <a:r>
              <a:rPr lang="en-US" altLang="ja-JP" sz="2000" i="1" dirty="0" smtClean="0">
                <a:solidFill>
                  <a:srgbClr val="008000"/>
                </a:solidFill>
              </a:rPr>
              <a:t>###################################################### </a:t>
            </a:r>
            <a:endParaRPr lang="ja-JP" altLang="en-US" sz="2000" dirty="0" smtClean="0">
              <a:solidFill>
                <a:srgbClr val="008000"/>
              </a:solidFill>
            </a:endParaRPr>
          </a:p>
          <a:p>
            <a:pPr marL="0" indent="0">
              <a:buNone/>
            </a:pPr>
            <a:endParaRPr kumimoji="1" lang="ja-JP" altLang="en-US" sz="2000" dirty="0"/>
          </a:p>
        </p:txBody>
      </p:sp>
    </p:spTree>
    <p:extLst>
      <p:ext uri="{BB962C8B-B14F-4D97-AF65-F5344CB8AC3E}">
        <p14:creationId xmlns:p14="http://schemas.microsoft.com/office/powerpoint/2010/main" val="472883314"/>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15777</TotalTime>
  <Words>6926</Words>
  <Application>Microsoft Macintosh PowerPoint</Application>
  <PresentationFormat>画面に合わせる (4:3)</PresentationFormat>
  <Paragraphs>588</Paragraphs>
  <Slides>47</Slides>
  <Notes>0</Notes>
  <HiddenSlides>0</HiddenSlides>
  <MMClips>0</MMClips>
  <ScaleCrop>false</ScaleCrop>
  <HeadingPairs>
    <vt:vector size="4" baseType="variant">
      <vt:variant>
        <vt:lpstr>テーマ</vt:lpstr>
      </vt:variant>
      <vt:variant>
        <vt:i4>1</vt:i4>
      </vt:variant>
      <vt:variant>
        <vt:lpstr>スライド タイトル</vt:lpstr>
      </vt:variant>
      <vt:variant>
        <vt:i4>47</vt:i4>
      </vt:variant>
    </vt:vector>
  </HeadingPairs>
  <TitlesOfParts>
    <vt:vector size="48" baseType="lpstr">
      <vt:lpstr>ホワイト</vt:lpstr>
      <vt:lpstr>東北大屋上観測データ処理用スクリプト集 TOKRED  使用マニュアル </vt:lpstr>
      <vt:lpstr>イントロダクション</vt:lpstr>
      <vt:lpstr>TOKRED 使用のための環境・条件 </vt:lpstr>
      <vt:lpstr>TOKRED 内容物 </vt:lpstr>
      <vt:lpstr>TOKRED 内容物 </vt:lpstr>
      <vt:lpstr>使用手順 ※サンプルデータのVバンド画像の一次処理</vt:lpstr>
      <vt:lpstr>１、バイアスorダーク作成：mkdark.cl </vt:lpstr>
      <vt:lpstr>１、バイアスorダーク作成：mkdark.cl </vt:lpstr>
      <vt:lpstr>２、フラット作成；mkflat.cl </vt:lpstr>
      <vt:lpstr>２、フラット作成；mkflat.cl </vt:lpstr>
      <vt:lpstr>3、 フラット割り：flatfield.cl  </vt:lpstr>
      <vt:lpstr>3、 フラット割り：flatfield.cl  </vt:lpstr>
      <vt:lpstr>4、 スカイ引き：subsky-simple.cl  </vt:lpstr>
      <vt:lpstr>4、 スカイ引き：subsky-simple.cl  </vt:lpstr>
      <vt:lpstr>4、 スカイ引き：subsky-simple.cl  </vt:lpstr>
      <vt:lpstr>5、 天体検出・カタログ作成：obj-detection.sh </vt:lpstr>
      <vt:lpstr>5、 天体検出・カタログ作成：obj-detection.sh </vt:lpstr>
      <vt:lpstr>5、 天体検出・カタログ作成：obj-detection.sh </vt:lpstr>
      <vt:lpstr>5、 天体検出・カタログ作成：obj-detection.sh </vt:lpstr>
      <vt:lpstr>5、 天体検出・カタログ作成：obj-detection.sh </vt:lpstr>
      <vt:lpstr>６、画像の位置合わせ：position-match.cl   </vt:lpstr>
      <vt:lpstr>６、画像の位置合わせ：position-match.cl   </vt:lpstr>
      <vt:lpstr>６、画像の位置合わせ：position-match.cl   </vt:lpstr>
      <vt:lpstr>７、 重ね合わせ：final_imcomb.cl </vt:lpstr>
      <vt:lpstr>７、 重ね合わせ：final_imcomb.cl</vt:lpstr>
      <vt:lpstr>小休止 ：ゼロ点決め、WCS貼付け</vt:lpstr>
      <vt:lpstr>小休止 ：ゼロ点決め、WCS貼付け</vt:lpstr>
      <vt:lpstr>８、仮想スカイ画像作成：mknoiseimage.cl </vt:lpstr>
      <vt:lpstr>８、仮想スカイ画像作成：mknoiseimage.cl </vt:lpstr>
      <vt:lpstr>８、仮想スカイ画像作成：mknoiseimage.cl </vt:lpstr>
      <vt:lpstr>８、仮想スカイ画像作成：mknoiseimage.cl </vt:lpstr>
      <vt:lpstr>８、仮想スカイ画像作成（＋α、マスクの工夫） </vt:lpstr>
      <vt:lpstr>８、仮想スカイ画像作成（＋α、マスクの工夫） </vt:lpstr>
      <vt:lpstr>９、画像のノイズレベル決め：estbackerr.cl  </vt:lpstr>
      <vt:lpstr>９、画像のノイズレベル決め：estbackerr.cl  </vt:lpstr>
      <vt:lpstr>９、画像のノイズレベル決め：estbackerr.cl  </vt:lpstr>
      <vt:lpstr>９、画像のノイズレベル決め：estbackerr.cl  </vt:lpstr>
      <vt:lpstr>１０、画像のPSF決め：est_seeing.cl  </vt:lpstr>
      <vt:lpstr>１０、画像のPSF決め：est_seeing.cl </vt:lpstr>
      <vt:lpstr>１０、画像のPSF決め：est_seeing.cl </vt:lpstr>
      <vt:lpstr>１０、画像のPSF決め：est_seeing.cl </vt:lpstr>
      <vt:lpstr>１０、画像のPSF決め：est_seeing.cl </vt:lpstr>
      <vt:lpstr>おまけ ３色合成</vt:lpstr>
      <vt:lpstr>３色合成 </vt:lpstr>
      <vt:lpstr>３色合成 </vt:lpstr>
      <vt:lpstr>３色合成 </vt:lpstr>
      <vt:lpstr>おわり</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東北大屋上観測データ処理用スクリプト集 TOKRED  使用マニュアル </dc:title>
  <dc:creator>馬渡 健</dc:creator>
  <cp:lastModifiedBy>馬渡 健</cp:lastModifiedBy>
  <cp:revision>252</cp:revision>
  <dcterms:created xsi:type="dcterms:W3CDTF">2012-07-27T17:55:24Z</dcterms:created>
  <dcterms:modified xsi:type="dcterms:W3CDTF">2014-10-12T14:57:15Z</dcterms:modified>
</cp:coreProperties>
</file>